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2" r:id="rId1"/>
    <p:sldMasterId id="2147483865" r:id="rId2"/>
  </p:sldMasterIdLst>
  <p:notesMasterIdLst>
    <p:notesMasterId r:id="rId20"/>
  </p:notesMasterIdLst>
  <p:handoutMasterIdLst>
    <p:handoutMasterId r:id="rId21"/>
  </p:handoutMasterIdLst>
  <p:sldIdLst>
    <p:sldId id="342" r:id="rId3"/>
    <p:sldId id="354" r:id="rId4"/>
    <p:sldId id="343" r:id="rId5"/>
    <p:sldId id="361" r:id="rId6"/>
    <p:sldId id="363" r:id="rId7"/>
    <p:sldId id="365" r:id="rId8"/>
    <p:sldId id="352" r:id="rId9"/>
    <p:sldId id="351" r:id="rId10"/>
    <p:sldId id="349" r:id="rId11"/>
    <p:sldId id="344" r:id="rId12"/>
    <p:sldId id="364" r:id="rId13"/>
    <p:sldId id="362" r:id="rId14"/>
    <p:sldId id="360" r:id="rId15"/>
    <p:sldId id="346" r:id="rId16"/>
    <p:sldId id="357" r:id="rId17"/>
    <p:sldId id="359" r:id="rId18"/>
    <p:sldId id="358" r:id="rId19"/>
  </p:sldIdLst>
  <p:sldSz cx="9144000" cy="6858000" type="screen4x3"/>
  <p:notesSz cx="6794500" cy="9906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T" initials="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BB00"/>
    <a:srgbClr val="FF0000"/>
    <a:srgbClr val="83C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396" autoAdjust="0"/>
    <p:restoredTop sz="71309" autoAdjust="0"/>
  </p:normalViewPr>
  <p:slideViewPr>
    <p:cSldViewPr>
      <p:cViewPr varScale="1">
        <p:scale>
          <a:sx n="79" d="100"/>
          <a:sy n="79" d="100"/>
        </p:scale>
        <p:origin x="-18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02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022" y="-108"/>
      </p:cViewPr>
      <p:guideLst>
        <p:guide orient="horz" pos="3121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AT" dirty="0" smtClean="0"/>
              <a:t>Arbeitslosenquote </a:t>
            </a:r>
            <a:r>
              <a:rPr lang="de-AT" dirty="0"/>
              <a:t>seit 1950</a:t>
            </a:r>
          </a:p>
        </c:rich>
      </c:tx>
      <c:layout>
        <c:manualLayout>
          <c:xMode val="edge"/>
          <c:yMode val="edge"/>
          <c:x val="0.28293322776418961"/>
          <c:y val="3.159563348756603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7803562661501107E-2"/>
          <c:y val="0.18661357772702944"/>
          <c:w val="0.89139178209578018"/>
          <c:h val="0.5862650466228615"/>
        </c:manualLayout>
      </c:layout>
      <c:lineChart>
        <c:grouping val="standard"/>
        <c:varyColors val="0"/>
        <c:ser>
          <c:idx val="1"/>
          <c:order val="0"/>
          <c:tx>
            <c:strRef>
              <c:f>Tabelle1!$C$4</c:f>
              <c:strCache>
                <c:ptCount val="1"/>
                <c:pt idx="0">
                  <c:v>Arbeitslosenquote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dot"/>
            <c:size val="2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Tabelle1!$B$5:$B$70</c:f>
              <c:numCache>
                <c:formatCode>0</c:formatCode>
                <c:ptCount val="66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 formatCode="@">
                  <c:v>1974</c:v>
                </c:pt>
                <c:pt idx="25" formatCode="@">
                  <c:v>1975</c:v>
                </c:pt>
                <c:pt idx="26" formatCode="@">
                  <c:v>1976</c:v>
                </c:pt>
                <c:pt idx="27" formatCode="@">
                  <c:v>1977</c:v>
                </c:pt>
                <c:pt idx="28" formatCode="@">
                  <c:v>1978</c:v>
                </c:pt>
                <c:pt idx="29" formatCode="@">
                  <c:v>1979</c:v>
                </c:pt>
                <c:pt idx="30" formatCode="@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 formatCode="@">
                  <c:v>1997</c:v>
                </c:pt>
                <c:pt idx="48" formatCode="@">
                  <c:v>1998</c:v>
                </c:pt>
                <c:pt idx="49" formatCode="@">
                  <c:v>1999</c:v>
                </c:pt>
                <c:pt idx="50" formatCode="@">
                  <c:v>2000</c:v>
                </c:pt>
                <c:pt idx="51" formatCode="@">
                  <c:v>2001</c:v>
                </c:pt>
                <c:pt idx="52" formatCode="@">
                  <c:v>2002</c:v>
                </c:pt>
                <c:pt idx="53" formatCode="@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 formatCode="General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</c:numCache>
            </c:numRef>
          </c:cat>
          <c:val>
            <c:numRef>
              <c:f>Tabelle1!$C$5:$C$70</c:f>
              <c:numCache>
                <c:formatCode>0.0</c:formatCode>
                <c:ptCount val="66"/>
                <c:pt idx="0">
                  <c:v>6.2</c:v>
                </c:pt>
                <c:pt idx="1">
                  <c:v>5.6</c:v>
                </c:pt>
                <c:pt idx="2">
                  <c:v>7.5</c:v>
                </c:pt>
                <c:pt idx="3">
                  <c:v>8.6999999999999993</c:v>
                </c:pt>
                <c:pt idx="4">
                  <c:v>7.6</c:v>
                </c:pt>
                <c:pt idx="5">
                  <c:v>5.4</c:v>
                </c:pt>
                <c:pt idx="6">
                  <c:v>5.0999999999999996</c:v>
                </c:pt>
                <c:pt idx="7">
                  <c:v>4.7</c:v>
                </c:pt>
                <c:pt idx="8">
                  <c:v>5.0999999999999996</c:v>
                </c:pt>
                <c:pt idx="9">
                  <c:v>4.5999999999999996</c:v>
                </c:pt>
                <c:pt idx="10">
                  <c:v>3.5</c:v>
                </c:pt>
                <c:pt idx="11">
                  <c:v>2.7</c:v>
                </c:pt>
                <c:pt idx="12">
                  <c:v>2.7</c:v>
                </c:pt>
                <c:pt idx="13">
                  <c:v>2.9</c:v>
                </c:pt>
                <c:pt idx="14">
                  <c:v>2.7</c:v>
                </c:pt>
                <c:pt idx="15">
                  <c:v>2.7</c:v>
                </c:pt>
                <c:pt idx="16">
                  <c:v>2.5</c:v>
                </c:pt>
                <c:pt idx="17">
                  <c:v>2.7</c:v>
                </c:pt>
                <c:pt idx="18">
                  <c:v>2.9</c:v>
                </c:pt>
                <c:pt idx="19">
                  <c:v>2.8</c:v>
                </c:pt>
                <c:pt idx="20">
                  <c:v>2.4</c:v>
                </c:pt>
                <c:pt idx="21">
                  <c:v>2.1</c:v>
                </c:pt>
                <c:pt idx="22">
                  <c:v>1.9</c:v>
                </c:pt>
                <c:pt idx="23">
                  <c:v>1.6</c:v>
                </c:pt>
                <c:pt idx="24">
                  <c:v>1.5</c:v>
                </c:pt>
                <c:pt idx="25">
                  <c:v>2</c:v>
                </c:pt>
                <c:pt idx="26">
                  <c:v>2</c:v>
                </c:pt>
                <c:pt idx="27">
                  <c:v>1.8</c:v>
                </c:pt>
                <c:pt idx="28">
                  <c:v>2.1</c:v>
                </c:pt>
                <c:pt idx="29">
                  <c:v>2</c:v>
                </c:pt>
                <c:pt idx="30">
                  <c:v>1.9</c:v>
                </c:pt>
                <c:pt idx="31">
                  <c:v>2.4</c:v>
                </c:pt>
                <c:pt idx="32">
                  <c:v>3.7</c:v>
                </c:pt>
                <c:pt idx="33">
                  <c:v>4.5</c:v>
                </c:pt>
                <c:pt idx="34">
                  <c:v>4.5</c:v>
                </c:pt>
                <c:pt idx="35">
                  <c:v>4.8</c:v>
                </c:pt>
                <c:pt idx="36">
                  <c:v>5.2</c:v>
                </c:pt>
                <c:pt idx="37">
                  <c:v>5.6</c:v>
                </c:pt>
                <c:pt idx="38">
                  <c:v>5.3</c:v>
                </c:pt>
                <c:pt idx="39">
                  <c:v>5</c:v>
                </c:pt>
                <c:pt idx="40">
                  <c:v>5.4</c:v>
                </c:pt>
                <c:pt idx="41">
                  <c:v>5.8</c:v>
                </c:pt>
                <c:pt idx="42">
                  <c:v>5.9</c:v>
                </c:pt>
                <c:pt idx="43">
                  <c:v>6.8</c:v>
                </c:pt>
                <c:pt idx="44">
                  <c:v>6.5</c:v>
                </c:pt>
                <c:pt idx="45">
                  <c:v>6.6</c:v>
                </c:pt>
                <c:pt idx="46">
                  <c:v>7</c:v>
                </c:pt>
                <c:pt idx="47">
                  <c:v>7.1</c:v>
                </c:pt>
                <c:pt idx="48">
                  <c:v>7.2</c:v>
                </c:pt>
                <c:pt idx="49">
                  <c:v>6.7</c:v>
                </c:pt>
                <c:pt idx="50">
                  <c:v>5.8</c:v>
                </c:pt>
                <c:pt idx="51">
                  <c:v>6.1</c:v>
                </c:pt>
                <c:pt idx="52">
                  <c:v>6.9</c:v>
                </c:pt>
                <c:pt idx="53">
                  <c:v>7</c:v>
                </c:pt>
                <c:pt idx="54">
                  <c:v>7.1</c:v>
                </c:pt>
                <c:pt idx="55">
                  <c:v>7.3</c:v>
                </c:pt>
                <c:pt idx="56">
                  <c:v>6.8</c:v>
                </c:pt>
                <c:pt idx="57">
                  <c:v>6.2</c:v>
                </c:pt>
                <c:pt idx="58">
                  <c:v>5.8944654322124004</c:v>
                </c:pt>
                <c:pt idx="59">
                  <c:v>7.2320586968937857</c:v>
                </c:pt>
                <c:pt idx="60">
                  <c:v>6.9</c:v>
                </c:pt>
                <c:pt idx="61">
                  <c:v>6.7</c:v>
                </c:pt>
                <c:pt idx="62">
                  <c:v>7</c:v>
                </c:pt>
                <c:pt idx="63">
                  <c:v>7.6</c:v>
                </c:pt>
                <c:pt idx="64">
                  <c:v>8.4</c:v>
                </c:pt>
                <c:pt idx="65">
                  <c:v>8.9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59360"/>
        <c:axId val="146804736"/>
      </c:lineChart>
      <c:catAx>
        <c:axId val="82959360"/>
        <c:scaling>
          <c:orientation val="minMax"/>
        </c:scaling>
        <c:delete val="0"/>
        <c:axPos val="b"/>
        <c:numFmt formatCode="0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54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46804736"/>
        <c:crosses val="autoZero"/>
        <c:auto val="0"/>
        <c:lblAlgn val="ctr"/>
        <c:lblOffset val="100"/>
        <c:tickLblSkip val="5"/>
        <c:tickMarkSkip val="5"/>
        <c:noMultiLvlLbl val="0"/>
      </c:catAx>
      <c:valAx>
        <c:axId val="146804736"/>
        <c:scaling>
          <c:orientation val="minMax"/>
          <c:max val="10"/>
          <c:min val="1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dash"/>
            </a:ln>
          </c:spPr>
        </c:majorGridlines>
        <c:numFmt formatCode="0" sourceLinked="0"/>
        <c:majorTickMark val="cross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82959360"/>
        <c:crosses val="autoZero"/>
        <c:crossBetween val="between"/>
        <c:majorUnit val="1"/>
        <c:minorUnit val="1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AT"/>
              <a:t>Entwicklung des realen BIP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8063308978227072E-2"/>
          <c:y val="0.22775513354948279"/>
          <c:w val="0.70925610497717273"/>
          <c:h val="0.67400308784931295"/>
        </c:manualLayout>
      </c:layout>
      <c:lineChart>
        <c:grouping val="standard"/>
        <c:varyColors val="0"/>
        <c:ser>
          <c:idx val="0"/>
          <c:order val="0"/>
          <c:tx>
            <c:strRef>
              <c:f>'[Diagramm in Microsoft PowerPoint]Tabelle1 f. Grafik'!$Q$21</c:f>
              <c:strCache>
                <c:ptCount val="1"/>
                <c:pt idx="0">
                  <c:v>Deutschland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'[Diagramm in Microsoft PowerPoint]Tabelle1 f. Grafik'!$R$20:$AA$20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'[Diagramm in Microsoft PowerPoint]Tabelle1 f. Grafik'!$R$21:$AA$21</c:f>
              <c:numCache>
                <c:formatCode>#,##0.0</c:formatCode>
                <c:ptCount val="10"/>
                <c:pt idx="0">
                  <c:v>100</c:v>
                </c:pt>
                <c:pt idx="1">
                  <c:v>101.0521116591448</c:v>
                </c:pt>
                <c:pt idx="2">
                  <c:v>95.354843034711052</c:v>
                </c:pt>
                <c:pt idx="3">
                  <c:v>99.25556974227348</c:v>
                </c:pt>
                <c:pt idx="4">
                  <c:v>102.81883321479677</c:v>
                </c:pt>
                <c:pt idx="5">
                  <c:v>103.20595852426968</c:v>
                </c:pt>
                <c:pt idx="6">
                  <c:v>103.31510721074828</c:v>
                </c:pt>
                <c:pt idx="7">
                  <c:v>104.97268007992166</c:v>
                </c:pt>
                <c:pt idx="8">
                  <c:v>106.93754907452855</c:v>
                </c:pt>
                <c:pt idx="9">
                  <c:v>109.10276158120347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'[Diagramm in Microsoft PowerPoint]Tabelle1 f. Grafik'!$Q$22</c:f>
              <c:strCache>
                <c:ptCount val="1"/>
                <c:pt idx="0">
                  <c:v>Österreich</c:v>
                </c:pt>
              </c:strCache>
            </c:strRef>
          </c:tx>
          <c:marker>
            <c:symbol val="none"/>
          </c:marker>
          <c:cat>
            <c:numRef>
              <c:f>'[Diagramm in Microsoft PowerPoint]Tabelle1 f. Grafik'!$R$20:$AA$20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'[Diagramm in Microsoft PowerPoint]Tabelle1 f. Grafik'!$R$22:$AA$22</c:f>
              <c:numCache>
                <c:formatCode>#,##0.0</c:formatCode>
                <c:ptCount val="10"/>
                <c:pt idx="0">
                  <c:v>100</c:v>
                </c:pt>
                <c:pt idx="1">
                  <c:v>101.54724705514617</c:v>
                </c:pt>
                <c:pt idx="2">
                  <c:v>97.689379446965233</c:v>
                </c:pt>
                <c:pt idx="3">
                  <c:v>99.526062983895272</c:v>
                </c:pt>
                <c:pt idx="4">
                  <c:v>102.58290599504953</c:v>
                </c:pt>
                <c:pt idx="5">
                  <c:v>103.48957693763617</c:v>
                </c:pt>
                <c:pt idx="6">
                  <c:v>103.72556441974514</c:v>
                </c:pt>
                <c:pt idx="7">
                  <c:v>104.04131945959679</c:v>
                </c:pt>
                <c:pt idx="8">
                  <c:v>104.87329711656177</c:v>
                </c:pt>
                <c:pt idx="9">
                  <c:v>106.39696572058553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'[Diagramm in Microsoft PowerPoint]Tabelle1 f. Grafik'!$Q$23</c:f>
              <c:strCache>
                <c:ptCount val="1"/>
                <c:pt idx="0">
                  <c:v>Euroraum -18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'[Diagramm in Microsoft PowerPoint]Tabelle1 f. Grafik'!$R$20:$AA$20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'[Diagramm in Microsoft PowerPoint]Tabelle1 f. Grafik'!$R$23:$AA$23</c:f>
              <c:numCache>
                <c:formatCode>#,##0.0</c:formatCode>
                <c:ptCount val="10"/>
                <c:pt idx="0">
                  <c:v>100</c:v>
                </c:pt>
                <c:pt idx="1">
                  <c:v>100.48535408280594</c:v>
                </c:pt>
                <c:pt idx="2">
                  <c:v>95.92110747102673</c:v>
                </c:pt>
                <c:pt idx="3">
                  <c:v>97.861990389753231</c:v>
                </c:pt>
                <c:pt idx="4">
                  <c:v>99.456668081919432</c:v>
                </c:pt>
                <c:pt idx="5">
                  <c:v>98.651994813999565</c:v>
                </c:pt>
                <c:pt idx="6">
                  <c:v>98.211139642980868</c:v>
                </c:pt>
                <c:pt idx="7">
                  <c:v>99.08784411389054</c:v>
                </c:pt>
                <c:pt idx="8">
                  <c:v>100.58719483804417</c:v>
                </c:pt>
                <c:pt idx="9">
                  <c:v>102.49942735091044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'[Diagramm in Microsoft PowerPoint]Tabelle1 f. Grafik'!$Q$24</c:f>
              <c:strCache>
                <c:ptCount val="1"/>
                <c:pt idx="0">
                  <c:v>Spanien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'[Diagramm in Microsoft PowerPoint]Tabelle1 f. Grafik'!$R$20:$AA$20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'[Diagramm in Microsoft PowerPoint]Tabelle1 f. Grafik'!$R$24:$AA$24</c:f>
              <c:numCache>
                <c:formatCode>#,##0.0</c:formatCode>
                <c:ptCount val="10"/>
                <c:pt idx="0">
                  <c:v>100</c:v>
                </c:pt>
                <c:pt idx="1">
                  <c:v>101.11597275474762</c:v>
                </c:pt>
                <c:pt idx="2">
                  <c:v>97.502277955703903</c:v>
                </c:pt>
                <c:pt idx="3">
                  <c:v>97.515720149758664</c:v>
                </c:pt>
                <c:pt idx="4">
                  <c:v>96.913437683251388</c:v>
                </c:pt>
                <c:pt idx="5">
                  <c:v>94.889169561098825</c:v>
                </c:pt>
                <c:pt idx="6">
                  <c:v>93.722044296089138</c:v>
                </c:pt>
                <c:pt idx="7">
                  <c:v>95.024223014118817</c:v>
                </c:pt>
                <c:pt idx="8">
                  <c:v>97.700392439893534</c:v>
                </c:pt>
                <c:pt idx="9">
                  <c:v>100.22148044566737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'[Diagramm in Microsoft PowerPoint]Tabelle1 f. Grafik'!$Q$25</c:f>
              <c:strCache>
                <c:ptCount val="1"/>
                <c:pt idx="0">
                  <c:v>Griechenland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numRef>
              <c:f>'[Diagramm in Microsoft PowerPoint]Tabelle1 f. Grafik'!$R$20:$AA$20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'[Diagramm in Microsoft PowerPoint]Tabelle1 f. Grafik'!$R$25:$AA$25</c:f>
              <c:numCache>
                <c:formatCode>#,##0.0</c:formatCode>
                <c:ptCount val="10"/>
                <c:pt idx="0">
                  <c:v>100</c:v>
                </c:pt>
                <c:pt idx="1">
                  <c:v>99.555696831515291</c:v>
                </c:pt>
                <c:pt idx="2">
                  <c:v>95.18045638942408</c:v>
                </c:pt>
                <c:pt idx="3">
                  <c:v>89.994306967817849</c:v>
                </c:pt>
                <c:pt idx="4">
                  <c:v>82.017497619946539</c:v>
                </c:pt>
                <c:pt idx="5">
                  <c:v>76.62737771617509</c:v>
                </c:pt>
                <c:pt idx="6">
                  <c:v>73.642653422443274</c:v>
                </c:pt>
                <c:pt idx="7">
                  <c:v>74.212792096113972</c:v>
                </c:pt>
                <c:pt idx="8">
                  <c:v>74.608519497342257</c:v>
                </c:pt>
                <c:pt idx="9">
                  <c:v>76.786352954468867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644352"/>
        <c:axId val="146650240"/>
      </c:lineChart>
      <c:catAx>
        <c:axId val="146644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de-DE"/>
          </a:p>
        </c:txPr>
        <c:crossAx val="146650240"/>
        <c:crosses val="autoZero"/>
        <c:auto val="1"/>
        <c:lblAlgn val="ctr"/>
        <c:lblOffset val="100"/>
        <c:noMultiLvlLbl val="0"/>
      </c:catAx>
      <c:valAx>
        <c:axId val="146650240"/>
        <c:scaling>
          <c:orientation val="minMax"/>
          <c:max val="110"/>
          <c:min val="70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de-DE"/>
          </a:p>
        </c:txPr>
        <c:crossAx val="1466443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BIP pro Kopf zu Kaufkraftstandards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269898447817745"/>
          <c:y val="0.18685765142542743"/>
          <c:w val="0.64509460790535644"/>
          <c:h val="0.65180863492835395"/>
        </c:manualLayout>
      </c:layout>
      <c:lineChart>
        <c:grouping val="standard"/>
        <c:varyColors val="0"/>
        <c:ser>
          <c:idx val="0"/>
          <c:order val="0"/>
          <c:tx>
            <c:strRef>
              <c:f>Grafik!$K$20</c:f>
              <c:strCache>
                <c:ptCount val="1"/>
                <c:pt idx="0">
                  <c:v>Niederlande</c:v>
                </c:pt>
              </c:strCache>
            </c:strRef>
          </c:tx>
          <c:spPr>
            <a:ln w="38100">
              <a:solidFill>
                <a:srgbClr val="FAAB70"/>
              </a:solidFill>
            </a:ln>
          </c:spPr>
          <c:marker>
            <c:symbol val="none"/>
          </c:marker>
          <c:cat>
            <c:strRef>
              <c:f>Grafik!$L$19:$R$19</c:f>
              <c:strCach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strCache>
            </c:strRef>
          </c:cat>
          <c:val>
            <c:numRef>
              <c:f>Grafik!$L$20:$R$20</c:f>
              <c:numCache>
                <c:formatCode>#,##0</c:formatCode>
                <c:ptCount val="7"/>
                <c:pt idx="0">
                  <c:v>136.43410852713177</c:v>
                </c:pt>
                <c:pt idx="1">
                  <c:v>138.6100386100386</c:v>
                </c:pt>
                <c:pt idx="2">
                  <c:v>137.44855967078189</c:v>
                </c:pt>
                <c:pt idx="3">
                  <c:v>135.17786561264822</c:v>
                </c:pt>
                <c:pt idx="4">
                  <c:v>134.61538461538461</c:v>
                </c:pt>
                <c:pt idx="5">
                  <c:v>132.0754716981132</c:v>
                </c:pt>
                <c:pt idx="6">
                  <c:v>131.20300751879699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Grafik!$K$21</c:f>
              <c:strCache>
                <c:ptCount val="1"/>
                <c:pt idx="0">
                  <c:v>Irland</c:v>
                </c:pt>
              </c:strCache>
            </c:strRef>
          </c:tx>
          <c:spPr>
            <a:ln w="381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Grafik!$L$19:$R$19</c:f>
              <c:strCach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strCache>
            </c:strRef>
          </c:cat>
          <c:val>
            <c:numRef>
              <c:f>Grafik!$L$21:$R$21</c:f>
              <c:numCache>
                <c:formatCode>#,##0</c:formatCode>
                <c:ptCount val="7"/>
                <c:pt idx="0">
                  <c:v>146.89922480620154</c:v>
                </c:pt>
                <c:pt idx="1">
                  <c:v>131.66023166023166</c:v>
                </c:pt>
                <c:pt idx="2">
                  <c:v>128.39506172839506</c:v>
                </c:pt>
                <c:pt idx="3">
                  <c:v>129.2490118577075</c:v>
                </c:pt>
                <c:pt idx="4">
                  <c:v>130.38461538461539</c:v>
                </c:pt>
                <c:pt idx="5">
                  <c:v>129.43396226415095</c:v>
                </c:pt>
                <c:pt idx="6">
                  <c:v>129.69924812030075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Grafik!$K$22</c:f>
              <c:strCache>
                <c:ptCount val="1"/>
                <c:pt idx="0">
                  <c:v>Österreich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Grafik!$L$19:$R$19</c:f>
              <c:strCach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strCache>
            </c:strRef>
          </c:cat>
          <c:val>
            <c:numRef>
              <c:f>Grafik!$L$22:$R$22</c:f>
              <c:numCache>
                <c:formatCode>#,##0</c:formatCode>
                <c:ptCount val="7"/>
                <c:pt idx="0">
                  <c:v>123.25581395348837</c:v>
                </c:pt>
                <c:pt idx="1">
                  <c:v>123.93822393822394</c:v>
                </c:pt>
                <c:pt idx="2">
                  <c:v>125.92592592592592</c:v>
                </c:pt>
                <c:pt idx="3">
                  <c:v>126.08695652173913</c:v>
                </c:pt>
                <c:pt idx="4">
                  <c:v>127.69230769230769</c:v>
                </c:pt>
                <c:pt idx="5">
                  <c:v>129.0566037735849</c:v>
                </c:pt>
                <c:pt idx="6">
                  <c:v>127.81954887218045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Grafik!$K$23</c:f>
              <c:strCache>
                <c:ptCount val="1"/>
                <c:pt idx="0">
                  <c:v>Deutschland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Grafik!$L$19:$R$19</c:f>
              <c:strCach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strCache>
            </c:strRef>
          </c:cat>
          <c:val>
            <c:numRef>
              <c:f>Grafik!$L$23:$R$23</c:f>
              <c:numCache>
                <c:formatCode>#,##0</c:formatCode>
                <c:ptCount val="7"/>
                <c:pt idx="0">
                  <c:v>115.50387596899225</c:v>
                </c:pt>
                <c:pt idx="1">
                  <c:v>115.83011583011583</c:v>
                </c:pt>
                <c:pt idx="2">
                  <c:v>114.81481481481481</c:v>
                </c:pt>
                <c:pt idx="3">
                  <c:v>119.36758893280633</c:v>
                </c:pt>
                <c:pt idx="4">
                  <c:v>122.30769230769231</c:v>
                </c:pt>
                <c:pt idx="5">
                  <c:v>122.64150943396227</c:v>
                </c:pt>
                <c:pt idx="6">
                  <c:v>122.55639097744361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Grafik!$K$24</c:f>
              <c:strCache>
                <c:ptCount val="1"/>
                <c:pt idx="0">
                  <c:v>Euroraum - 18</c:v>
                </c:pt>
              </c:strCache>
            </c:strRef>
          </c:tx>
          <c:spPr>
            <a:ln w="38100"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cat>
            <c:strRef>
              <c:f>Grafik!$L$19:$R$19</c:f>
              <c:strCach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strCache>
            </c:strRef>
          </c:cat>
          <c:val>
            <c:numRef>
              <c:f>Grafik!$L$24:$R$24</c:f>
              <c:numCache>
                <c:formatCode>#,##0</c:formatCode>
                <c:ptCount val="7"/>
                <c:pt idx="0">
                  <c:v>108.52713178294573</c:v>
                </c:pt>
                <c:pt idx="1">
                  <c:v>108.49420849420849</c:v>
                </c:pt>
                <c:pt idx="2">
                  <c:v>108.23045267489712</c:v>
                </c:pt>
                <c:pt idx="3">
                  <c:v>108.69565217391305</c:v>
                </c:pt>
                <c:pt idx="4">
                  <c:v>108.46153846153847</c:v>
                </c:pt>
                <c:pt idx="5">
                  <c:v>107.54716981132076</c:v>
                </c:pt>
                <c:pt idx="6">
                  <c:v>107.14285714285714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Grafik!$K$25</c:f>
              <c:strCache>
                <c:ptCount val="1"/>
                <c:pt idx="0">
                  <c:v>EU- 28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Grafik!$L$19:$R$19</c:f>
              <c:strCach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strCache>
            </c:strRef>
          </c:cat>
          <c:val>
            <c:numRef>
              <c:f>Grafik!$L$25:$R$25</c:f>
              <c:numCache>
                <c:formatCode>#,##0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Grafik!$K$26</c:f>
              <c:strCache>
                <c:ptCount val="1"/>
                <c:pt idx="0">
                  <c:v>Spanien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Grafik!$L$19:$R$19</c:f>
              <c:strCach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strCache>
            </c:strRef>
          </c:cat>
          <c:val>
            <c:numRef>
              <c:f>Grafik!$L$26:$R$26</c:f>
              <c:numCache>
                <c:formatCode>#,##0</c:formatCode>
                <c:ptCount val="7"/>
                <c:pt idx="0">
                  <c:v>103.10077519379846</c:v>
                </c:pt>
                <c:pt idx="1">
                  <c:v>101.54440154440154</c:v>
                </c:pt>
                <c:pt idx="2">
                  <c:v>101.64609053497942</c:v>
                </c:pt>
                <c:pt idx="3">
                  <c:v>97.628458498023718</c:v>
                </c:pt>
                <c:pt idx="4">
                  <c:v>95</c:v>
                </c:pt>
                <c:pt idx="5">
                  <c:v>93.962264150943398</c:v>
                </c:pt>
                <c:pt idx="6">
                  <c:v>93.984962406015043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Grafik!$K$27</c:f>
              <c:strCache>
                <c:ptCount val="1"/>
                <c:pt idx="0">
                  <c:v>Griechenland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Grafik!$L$19:$R$19</c:f>
              <c:strCach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strCache>
            </c:strRef>
          </c:cat>
          <c:val>
            <c:numRef>
              <c:f>Grafik!$L$27:$R$27</c:f>
              <c:numCache>
                <c:formatCode>#,##0</c:formatCode>
                <c:ptCount val="7"/>
                <c:pt idx="0">
                  <c:v>91.085271317829452</c:v>
                </c:pt>
                <c:pt idx="1">
                  <c:v>93.050193050193045</c:v>
                </c:pt>
                <c:pt idx="2">
                  <c:v>94.238683127572017</c:v>
                </c:pt>
                <c:pt idx="3">
                  <c:v>87.351778656126484</c:v>
                </c:pt>
                <c:pt idx="4">
                  <c:v>77.307692307692307</c:v>
                </c:pt>
                <c:pt idx="5">
                  <c:v>73.962264150943398</c:v>
                </c:pt>
                <c:pt idx="6">
                  <c:v>72.932330827067673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888192"/>
        <c:axId val="146889728"/>
      </c:lineChart>
      <c:catAx>
        <c:axId val="1468881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146889728"/>
        <c:crosses val="autoZero"/>
        <c:auto val="1"/>
        <c:lblAlgn val="ctr"/>
        <c:lblOffset val="100"/>
        <c:noMultiLvlLbl val="0"/>
      </c:catAx>
      <c:valAx>
        <c:axId val="146889728"/>
        <c:scaling>
          <c:orientation val="minMax"/>
          <c:max val="150"/>
          <c:min val="70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146888192"/>
        <c:crosses val="autoZero"/>
        <c:crossBetween val="between"/>
        <c:majorUnit val="1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76034436981377151"/>
          <c:y val="0.28218993422234812"/>
          <c:w val="0.19094571265375337"/>
          <c:h val="0.43652259532816351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spPr>
    <a:ln>
      <a:solidFill>
        <a:schemeClr val="bg1">
          <a:lumMod val="50000"/>
        </a:schemeClr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775120759763126E-2"/>
          <c:y val="8.1318249585171531E-2"/>
          <c:w val="0.8521747104727827"/>
          <c:h val="0.6316047600021496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Tabelle1!$B$11</c:f>
              <c:strCache>
                <c:ptCount val="1"/>
                <c:pt idx="0">
                  <c:v>Eurozone 18 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120"/>
              <c:layout/>
              <c:tx>
                <c:rich>
                  <a:bodyPr/>
                  <a:lstStyle/>
                  <a:p>
                    <a:r>
                      <a:rPr lang="en-US" sz="1400" b="1" dirty="0" smtClean="0"/>
                      <a:t>102,52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Tabelle1!$A$12:$A$134</c:f>
              <c:numCache>
                <c:formatCode>mm/yyyy</c:formatCode>
                <c:ptCount val="123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</c:numCache>
            </c:numRef>
          </c:cat>
          <c:val>
            <c:numRef>
              <c:f>Tabelle1!$B$12:$B$134</c:f>
              <c:numCache>
                <c:formatCode>#,##0.00</c:formatCode>
                <c:ptCount val="123"/>
                <c:pt idx="0">
                  <c:v>102.4</c:v>
                </c:pt>
                <c:pt idx="1">
                  <c:v>101.98</c:v>
                </c:pt>
                <c:pt idx="2">
                  <c:v>102.07</c:v>
                </c:pt>
                <c:pt idx="3">
                  <c:v>103.19</c:v>
                </c:pt>
                <c:pt idx="4">
                  <c:v>101.85</c:v>
                </c:pt>
                <c:pt idx="5">
                  <c:v>102.86</c:v>
                </c:pt>
                <c:pt idx="6">
                  <c:v>103.57</c:v>
                </c:pt>
                <c:pt idx="7">
                  <c:v>102.49</c:v>
                </c:pt>
                <c:pt idx="8">
                  <c:v>103.72</c:v>
                </c:pt>
                <c:pt idx="9">
                  <c:v>103.97</c:v>
                </c:pt>
                <c:pt idx="10">
                  <c:v>105.41</c:v>
                </c:pt>
                <c:pt idx="11">
                  <c:v>104.76</c:v>
                </c:pt>
                <c:pt idx="12">
                  <c:v>105.46</c:v>
                </c:pt>
                <c:pt idx="13">
                  <c:v>105.48</c:v>
                </c:pt>
                <c:pt idx="14">
                  <c:v>106.01</c:v>
                </c:pt>
                <c:pt idx="15">
                  <c:v>106.36</c:v>
                </c:pt>
                <c:pt idx="16">
                  <c:v>107.83</c:v>
                </c:pt>
                <c:pt idx="17">
                  <c:v>107.87</c:v>
                </c:pt>
                <c:pt idx="18">
                  <c:v>107.71</c:v>
                </c:pt>
                <c:pt idx="19">
                  <c:v>108.19</c:v>
                </c:pt>
                <c:pt idx="20">
                  <c:v>108.2</c:v>
                </c:pt>
                <c:pt idx="21">
                  <c:v>107.97</c:v>
                </c:pt>
                <c:pt idx="22">
                  <c:v>109.05</c:v>
                </c:pt>
                <c:pt idx="23">
                  <c:v>111.05</c:v>
                </c:pt>
                <c:pt idx="24">
                  <c:v>109.83</c:v>
                </c:pt>
                <c:pt idx="25">
                  <c:v>110.5</c:v>
                </c:pt>
                <c:pt idx="26">
                  <c:v>111.16</c:v>
                </c:pt>
                <c:pt idx="27">
                  <c:v>109.8</c:v>
                </c:pt>
                <c:pt idx="28">
                  <c:v>111.93</c:v>
                </c:pt>
                <c:pt idx="29">
                  <c:v>111.86</c:v>
                </c:pt>
                <c:pt idx="30">
                  <c:v>112.01</c:v>
                </c:pt>
                <c:pt idx="31">
                  <c:v>112.71</c:v>
                </c:pt>
                <c:pt idx="32">
                  <c:v>112.42</c:v>
                </c:pt>
                <c:pt idx="33">
                  <c:v>113.15</c:v>
                </c:pt>
                <c:pt idx="34">
                  <c:v>112.6</c:v>
                </c:pt>
                <c:pt idx="35">
                  <c:v>112.91</c:v>
                </c:pt>
                <c:pt idx="36">
                  <c:v>114.04</c:v>
                </c:pt>
                <c:pt idx="37">
                  <c:v>113.74</c:v>
                </c:pt>
                <c:pt idx="38">
                  <c:v>113.35</c:v>
                </c:pt>
                <c:pt idx="39">
                  <c:v>114.85</c:v>
                </c:pt>
                <c:pt idx="40">
                  <c:v>111.43</c:v>
                </c:pt>
                <c:pt idx="41">
                  <c:v>111.69</c:v>
                </c:pt>
                <c:pt idx="42">
                  <c:v>110.74</c:v>
                </c:pt>
                <c:pt idx="43">
                  <c:v>110.19</c:v>
                </c:pt>
                <c:pt idx="44">
                  <c:v>109.18</c:v>
                </c:pt>
                <c:pt idx="45">
                  <c:v>106.38</c:v>
                </c:pt>
                <c:pt idx="46">
                  <c:v>102.34</c:v>
                </c:pt>
                <c:pt idx="47">
                  <c:v>98.66</c:v>
                </c:pt>
                <c:pt idx="48">
                  <c:v>94.48</c:v>
                </c:pt>
                <c:pt idx="49">
                  <c:v>92.39</c:v>
                </c:pt>
                <c:pt idx="50">
                  <c:v>91.26</c:v>
                </c:pt>
                <c:pt idx="51">
                  <c:v>90.01</c:v>
                </c:pt>
                <c:pt idx="52">
                  <c:v>92.08</c:v>
                </c:pt>
                <c:pt idx="53">
                  <c:v>92.58</c:v>
                </c:pt>
                <c:pt idx="54">
                  <c:v>92.85</c:v>
                </c:pt>
                <c:pt idx="55">
                  <c:v>93.04</c:v>
                </c:pt>
                <c:pt idx="56">
                  <c:v>95.03</c:v>
                </c:pt>
                <c:pt idx="57">
                  <c:v>94.61</c:v>
                </c:pt>
                <c:pt idx="58">
                  <c:v>94.85</c:v>
                </c:pt>
                <c:pt idx="59">
                  <c:v>95.09</c:v>
                </c:pt>
                <c:pt idx="60">
                  <c:v>96.79</c:v>
                </c:pt>
                <c:pt idx="61">
                  <c:v>96.22</c:v>
                </c:pt>
                <c:pt idx="62">
                  <c:v>97.91</c:v>
                </c:pt>
                <c:pt idx="63">
                  <c:v>98.42</c:v>
                </c:pt>
                <c:pt idx="64">
                  <c:v>100.48</c:v>
                </c:pt>
                <c:pt idx="65">
                  <c:v>100.16</c:v>
                </c:pt>
                <c:pt idx="66">
                  <c:v>99.99</c:v>
                </c:pt>
                <c:pt idx="67">
                  <c:v>100.35</c:v>
                </c:pt>
                <c:pt idx="68">
                  <c:v>101.19</c:v>
                </c:pt>
                <c:pt idx="69">
                  <c:v>102.19</c:v>
                </c:pt>
                <c:pt idx="70">
                  <c:v>102.9</c:v>
                </c:pt>
                <c:pt idx="71">
                  <c:v>103.39</c:v>
                </c:pt>
                <c:pt idx="72">
                  <c:v>103.33</c:v>
                </c:pt>
                <c:pt idx="73">
                  <c:v>104.19</c:v>
                </c:pt>
                <c:pt idx="74">
                  <c:v>104.11</c:v>
                </c:pt>
                <c:pt idx="75">
                  <c:v>103.81</c:v>
                </c:pt>
                <c:pt idx="76">
                  <c:v>104.09</c:v>
                </c:pt>
                <c:pt idx="77">
                  <c:v>102.86</c:v>
                </c:pt>
                <c:pt idx="78">
                  <c:v>104.26</c:v>
                </c:pt>
                <c:pt idx="79">
                  <c:v>104.67</c:v>
                </c:pt>
                <c:pt idx="80">
                  <c:v>103.06</c:v>
                </c:pt>
                <c:pt idx="81">
                  <c:v>102.92</c:v>
                </c:pt>
                <c:pt idx="82">
                  <c:v>102.78</c:v>
                </c:pt>
                <c:pt idx="83">
                  <c:v>101.99</c:v>
                </c:pt>
                <c:pt idx="84">
                  <c:v>101.82</c:v>
                </c:pt>
                <c:pt idx="85">
                  <c:v>101.97</c:v>
                </c:pt>
                <c:pt idx="86">
                  <c:v>102.04</c:v>
                </c:pt>
                <c:pt idx="87">
                  <c:v>101.13</c:v>
                </c:pt>
                <c:pt idx="88">
                  <c:v>101.79</c:v>
                </c:pt>
                <c:pt idx="89">
                  <c:v>100.98</c:v>
                </c:pt>
                <c:pt idx="90">
                  <c:v>101.46</c:v>
                </c:pt>
                <c:pt idx="91">
                  <c:v>102.46</c:v>
                </c:pt>
                <c:pt idx="92">
                  <c:v>100.53</c:v>
                </c:pt>
                <c:pt idx="93">
                  <c:v>99.71</c:v>
                </c:pt>
                <c:pt idx="94">
                  <c:v>98.98</c:v>
                </c:pt>
                <c:pt idx="95">
                  <c:v>99.59</c:v>
                </c:pt>
                <c:pt idx="96">
                  <c:v>99.21</c:v>
                </c:pt>
                <c:pt idx="97">
                  <c:v>99.29</c:v>
                </c:pt>
                <c:pt idx="98">
                  <c:v>100.28</c:v>
                </c:pt>
                <c:pt idx="99">
                  <c:v>100.45</c:v>
                </c:pt>
                <c:pt idx="100">
                  <c:v>100.12</c:v>
                </c:pt>
                <c:pt idx="101">
                  <c:v>100.61</c:v>
                </c:pt>
                <c:pt idx="102">
                  <c:v>99.7</c:v>
                </c:pt>
                <c:pt idx="103">
                  <c:v>100.8</c:v>
                </c:pt>
                <c:pt idx="104">
                  <c:v>100.73</c:v>
                </c:pt>
                <c:pt idx="105">
                  <c:v>100.09</c:v>
                </c:pt>
                <c:pt idx="106">
                  <c:v>101.62</c:v>
                </c:pt>
                <c:pt idx="107">
                  <c:v>101.22</c:v>
                </c:pt>
                <c:pt idx="108">
                  <c:v>101.23</c:v>
                </c:pt>
                <c:pt idx="109">
                  <c:v>101.21</c:v>
                </c:pt>
                <c:pt idx="110">
                  <c:v>100.69</c:v>
                </c:pt>
                <c:pt idx="111">
                  <c:v>101.74</c:v>
                </c:pt>
                <c:pt idx="112">
                  <c:v>100.72</c:v>
                </c:pt>
                <c:pt idx="113">
                  <c:v>100.65</c:v>
                </c:pt>
                <c:pt idx="114">
                  <c:v>101.51</c:v>
                </c:pt>
                <c:pt idx="115">
                  <c:v>100.27</c:v>
                </c:pt>
                <c:pt idx="116">
                  <c:v>101.06</c:v>
                </c:pt>
                <c:pt idx="117">
                  <c:v>101.09</c:v>
                </c:pt>
                <c:pt idx="118">
                  <c:v>101.33</c:v>
                </c:pt>
                <c:pt idx="119">
                  <c:v>101.92</c:v>
                </c:pt>
                <c:pt idx="120">
                  <c:v>101.83</c:v>
                </c:pt>
                <c:pt idx="121">
                  <c:v>102.8</c:v>
                </c:pt>
                <c:pt idx="122">
                  <c:v>102.52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Tabelle1!$C$11</c:f>
              <c:strCache>
                <c:ptCount val="1"/>
                <c:pt idx="0">
                  <c:v>Deutschland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120"/>
              <c:layout>
                <c:manualLayout>
                  <c:x val="-3.067292040014765E-3"/>
                  <c:y val="2.2757328038820059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108,2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Tabelle1!$A$12:$A$134</c:f>
              <c:numCache>
                <c:formatCode>mm/yyyy</c:formatCode>
                <c:ptCount val="123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</c:numCache>
            </c:numRef>
          </c:cat>
          <c:val>
            <c:numRef>
              <c:f>Tabelle1!$C$12:$C$134</c:f>
              <c:numCache>
                <c:formatCode>#,##0.00</c:formatCode>
                <c:ptCount val="123"/>
                <c:pt idx="0">
                  <c:v>94.2</c:v>
                </c:pt>
                <c:pt idx="1">
                  <c:v>93.3</c:v>
                </c:pt>
                <c:pt idx="2">
                  <c:v>94.2</c:v>
                </c:pt>
                <c:pt idx="3">
                  <c:v>94.9</c:v>
                </c:pt>
                <c:pt idx="4">
                  <c:v>93.8</c:v>
                </c:pt>
                <c:pt idx="5">
                  <c:v>95.6</c:v>
                </c:pt>
                <c:pt idx="6">
                  <c:v>97</c:v>
                </c:pt>
                <c:pt idx="7">
                  <c:v>94.3</c:v>
                </c:pt>
                <c:pt idx="8">
                  <c:v>96.6</c:v>
                </c:pt>
                <c:pt idx="9">
                  <c:v>98.4</c:v>
                </c:pt>
                <c:pt idx="10">
                  <c:v>97.4</c:v>
                </c:pt>
                <c:pt idx="11">
                  <c:v>97.6</c:v>
                </c:pt>
                <c:pt idx="12">
                  <c:v>98.5</c:v>
                </c:pt>
                <c:pt idx="13">
                  <c:v>98.7</c:v>
                </c:pt>
                <c:pt idx="14">
                  <c:v>97.8</c:v>
                </c:pt>
                <c:pt idx="15">
                  <c:v>99.7</c:v>
                </c:pt>
                <c:pt idx="16">
                  <c:v>100.7</c:v>
                </c:pt>
                <c:pt idx="17">
                  <c:v>100.5</c:v>
                </c:pt>
                <c:pt idx="18">
                  <c:v>102.1</c:v>
                </c:pt>
                <c:pt idx="19">
                  <c:v>102.7</c:v>
                </c:pt>
                <c:pt idx="20">
                  <c:v>102.3</c:v>
                </c:pt>
                <c:pt idx="21">
                  <c:v>101.9</c:v>
                </c:pt>
                <c:pt idx="22">
                  <c:v>103.7</c:v>
                </c:pt>
                <c:pt idx="23">
                  <c:v>104.6</c:v>
                </c:pt>
                <c:pt idx="24">
                  <c:v>104.4</c:v>
                </c:pt>
                <c:pt idx="25">
                  <c:v>105.2</c:v>
                </c:pt>
                <c:pt idx="26">
                  <c:v>105.8</c:v>
                </c:pt>
                <c:pt idx="27">
                  <c:v>104.9</c:v>
                </c:pt>
                <c:pt idx="28">
                  <c:v>106.9</c:v>
                </c:pt>
                <c:pt idx="29">
                  <c:v>107.1</c:v>
                </c:pt>
                <c:pt idx="30">
                  <c:v>107.7</c:v>
                </c:pt>
                <c:pt idx="31">
                  <c:v>108</c:v>
                </c:pt>
                <c:pt idx="32">
                  <c:v>109</c:v>
                </c:pt>
                <c:pt idx="33">
                  <c:v>109.2</c:v>
                </c:pt>
                <c:pt idx="34">
                  <c:v>108.9</c:v>
                </c:pt>
                <c:pt idx="35">
                  <c:v>109.8</c:v>
                </c:pt>
                <c:pt idx="36">
                  <c:v>110.7</c:v>
                </c:pt>
                <c:pt idx="37">
                  <c:v>110.4</c:v>
                </c:pt>
                <c:pt idx="38">
                  <c:v>110.1</c:v>
                </c:pt>
                <c:pt idx="39">
                  <c:v>110.8</c:v>
                </c:pt>
                <c:pt idx="40">
                  <c:v>108.3</c:v>
                </c:pt>
                <c:pt idx="41">
                  <c:v>109.4</c:v>
                </c:pt>
                <c:pt idx="42">
                  <c:v>107.7</c:v>
                </c:pt>
                <c:pt idx="43">
                  <c:v>109.5</c:v>
                </c:pt>
                <c:pt idx="44">
                  <c:v>107.4</c:v>
                </c:pt>
                <c:pt idx="45">
                  <c:v>105.1</c:v>
                </c:pt>
                <c:pt idx="46">
                  <c:v>100.5</c:v>
                </c:pt>
                <c:pt idx="47">
                  <c:v>96.8</c:v>
                </c:pt>
                <c:pt idx="48">
                  <c:v>90.1</c:v>
                </c:pt>
                <c:pt idx="49">
                  <c:v>87.2</c:v>
                </c:pt>
                <c:pt idx="50">
                  <c:v>87.2</c:v>
                </c:pt>
                <c:pt idx="51">
                  <c:v>84.6</c:v>
                </c:pt>
                <c:pt idx="52">
                  <c:v>88.3</c:v>
                </c:pt>
                <c:pt idx="53">
                  <c:v>89.7</c:v>
                </c:pt>
                <c:pt idx="54">
                  <c:v>88.8</c:v>
                </c:pt>
                <c:pt idx="55">
                  <c:v>90</c:v>
                </c:pt>
                <c:pt idx="56">
                  <c:v>93.6</c:v>
                </c:pt>
                <c:pt idx="57">
                  <c:v>91.7</c:v>
                </c:pt>
                <c:pt idx="58">
                  <c:v>92.3</c:v>
                </c:pt>
                <c:pt idx="59">
                  <c:v>92.7</c:v>
                </c:pt>
                <c:pt idx="60">
                  <c:v>94</c:v>
                </c:pt>
                <c:pt idx="61">
                  <c:v>93</c:v>
                </c:pt>
                <c:pt idx="62">
                  <c:v>95.3</c:v>
                </c:pt>
                <c:pt idx="63">
                  <c:v>97.2</c:v>
                </c:pt>
                <c:pt idx="64">
                  <c:v>100.1</c:v>
                </c:pt>
                <c:pt idx="65">
                  <c:v>99.2</c:v>
                </c:pt>
                <c:pt idx="66">
                  <c:v>99.3</c:v>
                </c:pt>
                <c:pt idx="67">
                  <c:v>100.6</c:v>
                </c:pt>
                <c:pt idx="68">
                  <c:v>101.9</c:v>
                </c:pt>
                <c:pt idx="69">
                  <c:v>103.9</c:v>
                </c:pt>
                <c:pt idx="70">
                  <c:v>103.4</c:v>
                </c:pt>
                <c:pt idx="71">
                  <c:v>104.9</c:v>
                </c:pt>
                <c:pt idx="72">
                  <c:v>104.5</c:v>
                </c:pt>
                <c:pt idx="73">
                  <c:v>105.7</c:v>
                </c:pt>
                <c:pt idx="74">
                  <c:v>106.3</c:v>
                </c:pt>
                <c:pt idx="75">
                  <c:v>106.3</c:v>
                </c:pt>
                <c:pt idx="76">
                  <c:v>107.3</c:v>
                </c:pt>
                <c:pt idx="77">
                  <c:v>105.8</c:v>
                </c:pt>
                <c:pt idx="78">
                  <c:v>109</c:v>
                </c:pt>
                <c:pt idx="79">
                  <c:v>108.6</c:v>
                </c:pt>
                <c:pt idx="80">
                  <c:v>106.4</c:v>
                </c:pt>
                <c:pt idx="81">
                  <c:v>107.7</c:v>
                </c:pt>
                <c:pt idx="82">
                  <c:v>107</c:v>
                </c:pt>
                <c:pt idx="83">
                  <c:v>105.3</c:v>
                </c:pt>
                <c:pt idx="84">
                  <c:v>106.2</c:v>
                </c:pt>
                <c:pt idx="85">
                  <c:v>106.9</c:v>
                </c:pt>
                <c:pt idx="86">
                  <c:v>107.7</c:v>
                </c:pt>
                <c:pt idx="87">
                  <c:v>105.9</c:v>
                </c:pt>
                <c:pt idx="88">
                  <c:v>107.8</c:v>
                </c:pt>
                <c:pt idx="89">
                  <c:v>106.6</c:v>
                </c:pt>
                <c:pt idx="90">
                  <c:v>107.5</c:v>
                </c:pt>
                <c:pt idx="91">
                  <c:v>108</c:v>
                </c:pt>
                <c:pt idx="92">
                  <c:v>106.2</c:v>
                </c:pt>
                <c:pt idx="93">
                  <c:v>104.7</c:v>
                </c:pt>
                <c:pt idx="94">
                  <c:v>104</c:v>
                </c:pt>
                <c:pt idx="95">
                  <c:v>104.4</c:v>
                </c:pt>
                <c:pt idx="96">
                  <c:v>103.8</c:v>
                </c:pt>
                <c:pt idx="97">
                  <c:v>104.6</c:v>
                </c:pt>
                <c:pt idx="98">
                  <c:v>106.4</c:v>
                </c:pt>
                <c:pt idx="99">
                  <c:v>106.5</c:v>
                </c:pt>
                <c:pt idx="100">
                  <c:v>105.3</c:v>
                </c:pt>
                <c:pt idx="101">
                  <c:v>107.3</c:v>
                </c:pt>
                <c:pt idx="102">
                  <c:v>105.6</c:v>
                </c:pt>
                <c:pt idx="103">
                  <c:v>108.2</c:v>
                </c:pt>
                <c:pt idx="104">
                  <c:v>107.2</c:v>
                </c:pt>
                <c:pt idx="105">
                  <c:v>106.4</c:v>
                </c:pt>
                <c:pt idx="106">
                  <c:v>108.4</c:v>
                </c:pt>
                <c:pt idx="107">
                  <c:v>108</c:v>
                </c:pt>
                <c:pt idx="108">
                  <c:v>108.1</c:v>
                </c:pt>
                <c:pt idx="109">
                  <c:v>108.2</c:v>
                </c:pt>
                <c:pt idx="110">
                  <c:v>108.4</c:v>
                </c:pt>
                <c:pt idx="111">
                  <c:v>108</c:v>
                </c:pt>
                <c:pt idx="112">
                  <c:v>107</c:v>
                </c:pt>
                <c:pt idx="113">
                  <c:v>107.4</c:v>
                </c:pt>
                <c:pt idx="114">
                  <c:v>109</c:v>
                </c:pt>
                <c:pt idx="115">
                  <c:v>105.7</c:v>
                </c:pt>
                <c:pt idx="116">
                  <c:v>107.7</c:v>
                </c:pt>
                <c:pt idx="117">
                  <c:v>108</c:v>
                </c:pt>
                <c:pt idx="118">
                  <c:v>108.1</c:v>
                </c:pt>
                <c:pt idx="119">
                  <c:v>109.2</c:v>
                </c:pt>
                <c:pt idx="120">
                  <c:v>108.8</c:v>
                </c:pt>
                <c:pt idx="121">
                  <c:v>109</c:v>
                </c:pt>
                <c:pt idx="122">
                  <c:v>108.2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Tabelle1!$D$11</c:f>
              <c:strCache>
                <c:ptCount val="1"/>
                <c:pt idx="0">
                  <c:v>Österreich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120"/>
              <c:layout/>
              <c:tx>
                <c:rich>
                  <a:bodyPr/>
                  <a:lstStyle/>
                  <a:p>
                    <a:r>
                      <a:rPr lang="en-US" sz="1400" b="1" dirty="0" smtClean="0"/>
                      <a:t>110,4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Tabelle1!$A$12:$A$134</c:f>
              <c:numCache>
                <c:formatCode>mm/yyyy</c:formatCode>
                <c:ptCount val="123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</c:numCache>
            </c:numRef>
          </c:cat>
          <c:val>
            <c:numRef>
              <c:f>Tabelle1!$D$12:$D$134</c:f>
              <c:numCache>
                <c:formatCode>#,##0.00</c:formatCode>
                <c:ptCount val="123"/>
                <c:pt idx="0">
                  <c:v>88.62</c:v>
                </c:pt>
                <c:pt idx="1">
                  <c:v>89.17</c:v>
                </c:pt>
                <c:pt idx="2">
                  <c:v>89.81</c:v>
                </c:pt>
                <c:pt idx="3">
                  <c:v>90.45</c:v>
                </c:pt>
                <c:pt idx="4">
                  <c:v>90.91</c:v>
                </c:pt>
                <c:pt idx="5">
                  <c:v>91.82</c:v>
                </c:pt>
                <c:pt idx="6">
                  <c:v>92.55</c:v>
                </c:pt>
                <c:pt idx="7">
                  <c:v>91.55</c:v>
                </c:pt>
                <c:pt idx="8">
                  <c:v>92.28</c:v>
                </c:pt>
                <c:pt idx="9">
                  <c:v>93.56</c:v>
                </c:pt>
                <c:pt idx="10">
                  <c:v>94.75</c:v>
                </c:pt>
                <c:pt idx="11">
                  <c:v>92.55</c:v>
                </c:pt>
                <c:pt idx="12">
                  <c:v>94.57</c:v>
                </c:pt>
                <c:pt idx="13">
                  <c:v>95.67</c:v>
                </c:pt>
                <c:pt idx="14">
                  <c:v>95.03</c:v>
                </c:pt>
                <c:pt idx="15">
                  <c:v>96.03</c:v>
                </c:pt>
                <c:pt idx="16">
                  <c:v>97.96</c:v>
                </c:pt>
                <c:pt idx="17">
                  <c:v>98.87</c:v>
                </c:pt>
                <c:pt idx="18">
                  <c:v>99.6</c:v>
                </c:pt>
                <c:pt idx="19">
                  <c:v>99.88</c:v>
                </c:pt>
                <c:pt idx="20">
                  <c:v>100.06</c:v>
                </c:pt>
                <c:pt idx="21">
                  <c:v>100.7</c:v>
                </c:pt>
                <c:pt idx="22">
                  <c:v>101.34</c:v>
                </c:pt>
                <c:pt idx="23">
                  <c:v>102.08</c:v>
                </c:pt>
                <c:pt idx="24">
                  <c:v>101.89</c:v>
                </c:pt>
                <c:pt idx="25">
                  <c:v>103.27</c:v>
                </c:pt>
                <c:pt idx="26">
                  <c:v>104.46</c:v>
                </c:pt>
                <c:pt idx="27">
                  <c:v>103.17</c:v>
                </c:pt>
                <c:pt idx="28">
                  <c:v>105.1</c:v>
                </c:pt>
                <c:pt idx="29">
                  <c:v>103.54</c:v>
                </c:pt>
                <c:pt idx="30">
                  <c:v>104.46</c:v>
                </c:pt>
                <c:pt idx="31">
                  <c:v>105.83</c:v>
                </c:pt>
                <c:pt idx="32">
                  <c:v>105.1</c:v>
                </c:pt>
                <c:pt idx="33">
                  <c:v>105.65</c:v>
                </c:pt>
                <c:pt idx="34">
                  <c:v>102.81</c:v>
                </c:pt>
                <c:pt idx="35">
                  <c:v>107.02</c:v>
                </c:pt>
                <c:pt idx="36">
                  <c:v>107.84</c:v>
                </c:pt>
                <c:pt idx="37">
                  <c:v>108.3</c:v>
                </c:pt>
                <c:pt idx="38">
                  <c:v>108.94</c:v>
                </c:pt>
                <c:pt idx="39">
                  <c:v>109.49</c:v>
                </c:pt>
                <c:pt idx="40">
                  <c:v>108.12</c:v>
                </c:pt>
                <c:pt idx="41">
                  <c:v>107.2</c:v>
                </c:pt>
                <c:pt idx="42">
                  <c:v>104.55</c:v>
                </c:pt>
                <c:pt idx="43">
                  <c:v>107.93</c:v>
                </c:pt>
                <c:pt idx="44">
                  <c:v>107.84</c:v>
                </c:pt>
                <c:pt idx="45">
                  <c:v>102.44</c:v>
                </c:pt>
                <c:pt idx="46">
                  <c:v>98.05</c:v>
                </c:pt>
                <c:pt idx="47">
                  <c:v>99.79</c:v>
                </c:pt>
                <c:pt idx="48">
                  <c:v>97.59</c:v>
                </c:pt>
                <c:pt idx="49">
                  <c:v>94.02</c:v>
                </c:pt>
                <c:pt idx="50">
                  <c:v>95.21</c:v>
                </c:pt>
                <c:pt idx="51">
                  <c:v>91.64</c:v>
                </c:pt>
                <c:pt idx="52">
                  <c:v>90.91</c:v>
                </c:pt>
                <c:pt idx="53">
                  <c:v>91.91</c:v>
                </c:pt>
                <c:pt idx="54">
                  <c:v>92.37</c:v>
                </c:pt>
                <c:pt idx="55">
                  <c:v>92.65</c:v>
                </c:pt>
                <c:pt idx="56">
                  <c:v>93.19</c:v>
                </c:pt>
                <c:pt idx="57">
                  <c:v>94.93</c:v>
                </c:pt>
                <c:pt idx="58">
                  <c:v>94.48</c:v>
                </c:pt>
                <c:pt idx="59">
                  <c:v>96.77</c:v>
                </c:pt>
                <c:pt idx="60">
                  <c:v>93.3</c:v>
                </c:pt>
                <c:pt idx="61">
                  <c:v>95.9</c:v>
                </c:pt>
                <c:pt idx="62">
                  <c:v>95.8</c:v>
                </c:pt>
                <c:pt idx="63">
                  <c:v>97.7</c:v>
                </c:pt>
                <c:pt idx="64">
                  <c:v>99</c:v>
                </c:pt>
                <c:pt idx="65">
                  <c:v>100.9</c:v>
                </c:pt>
                <c:pt idx="66">
                  <c:v>101.2</c:v>
                </c:pt>
                <c:pt idx="67">
                  <c:v>102</c:v>
                </c:pt>
                <c:pt idx="68">
                  <c:v>102.9</c:v>
                </c:pt>
                <c:pt idx="69">
                  <c:v>103</c:v>
                </c:pt>
                <c:pt idx="70">
                  <c:v>105</c:v>
                </c:pt>
                <c:pt idx="71">
                  <c:v>103.6</c:v>
                </c:pt>
                <c:pt idx="72">
                  <c:v>105</c:v>
                </c:pt>
                <c:pt idx="73">
                  <c:v>106.1</c:v>
                </c:pt>
                <c:pt idx="74">
                  <c:v>106.2</c:v>
                </c:pt>
                <c:pt idx="75">
                  <c:v>107.4</c:v>
                </c:pt>
                <c:pt idx="76">
                  <c:v>107.1</c:v>
                </c:pt>
                <c:pt idx="77">
                  <c:v>106.2</c:v>
                </c:pt>
                <c:pt idx="78">
                  <c:v>106.9</c:v>
                </c:pt>
                <c:pt idx="79">
                  <c:v>106.9</c:v>
                </c:pt>
                <c:pt idx="80">
                  <c:v>108.4</c:v>
                </c:pt>
                <c:pt idx="81">
                  <c:v>106.3</c:v>
                </c:pt>
                <c:pt idx="82">
                  <c:v>107.2</c:v>
                </c:pt>
                <c:pt idx="83">
                  <c:v>110.3</c:v>
                </c:pt>
                <c:pt idx="84">
                  <c:v>105.1</c:v>
                </c:pt>
                <c:pt idx="85">
                  <c:v>102.7</c:v>
                </c:pt>
                <c:pt idx="86">
                  <c:v>107.4</c:v>
                </c:pt>
                <c:pt idx="87">
                  <c:v>105.7</c:v>
                </c:pt>
                <c:pt idx="88">
                  <c:v>107.5</c:v>
                </c:pt>
                <c:pt idx="89">
                  <c:v>108.1</c:v>
                </c:pt>
                <c:pt idx="90">
                  <c:v>106.7</c:v>
                </c:pt>
                <c:pt idx="91">
                  <c:v>109.9</c:v>
                </c:pt>
                <c:pt idx="92">
                  <c:v>106.4</c:v>
                </c:pt>
                <c:pt idx="93">
                  <c:v>106.8</c:v>
                </c:pt>
                <c:pt idx="94">
                  <c:v>107.5</c:v>
                </c:pt>
                <c:pt idx="95">
                  <c:v>107.1</c:v>
                </c:pt>
                <c:pt idx="96">
                  <c:v>106.9</c:v>
                </c:pt>
                <c:pt idx="97">
                  <c:v>105.1</c:v>
                </c:pt>
                <c:pt idx="98">
                  <c:v>107.9</c:v>
                </c:pt>
                <c:pt idx="99">
                  <c:v>108.4</c:v>
                </c:pt>
                <c:pt idx="100">
                  <c:v>108.2</c:v>
                </c:pt>
                <c:pt idx="101">
                  <c:v>106.6</c:v>
                </c:pt>
                <c:pt idx="102">
                  <c:v>107.5</c:v>
                </c:pt>
                <c:pt idx="103">
                  <c:v>108.5</c:v>
                </c:pt>
                <c:pt idx="104">
                  <c:v>108.3</c:v>
                </c:pt>
                <c:pt idx="105">
                  <c:v>108.1</c:v>
                </c:pt>
                <c:pt idx="106">
                  <c:v>108</c:v>
                </c:pt>
                <c:pt idx="107">
                  <c:v>108.1</c:v>
                </c:pt>
                <c:pt idx="108">
                  <c:v>110.7</c:v>
                </c:pt>
                <c:pt idx="109">
                  <c:v>109.4</c:v>
                </c:pt>
                <c:pt idx="110">
                  <c:v>107.1</c:v>
                </c:pt>
                <c:pt idx="111">
                  <c:v>108.8</c:v>
                </c:pt>
                <c:pt idx="112">
                  <c:v>107.3</c:v>
                </c:pt>
                <c:pt idx="113">
                  <c:v>109.5</c:v>
                </c:pt>
                <c:pt idx="114">
                  <c:v>108.9</c:v>
                </c:pt>
                <c:pt idx="115">
                  <c:v>106.7</c:v>
                </c:pt>
                <c:pt idx="116">
                  <c:v>108.1</c:v>
                </c:pt>
                <c:pt idx="117">
                  <c:v>108.5</c:v>
                </c:pt>
                <c:pt idx="118">
                  <c:v>107.7</c:v>
                </c:pt>
                <c:pt idx="119">
                  <c:v>110.3</c:v>
                </c:pt>
                <c:pt idx="120">
                  <c:v>111</c:v>
                </c:pt>
                <c:pt idx="121">
                  <c:v>111.3</c:v>
                </c:pt>
                <c:pt idx="122">
                  <c:v>110.4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480768"/>
        <c:axId val="168483072"/>
      </c:lineChart>
      <c:dateAx>
        <c:axId val="168480768"/>
        <c:scaling>
          <c:orientation val="minMax"/>
        </c:scaling>
        <c:delete val="0"/>
        <c:axPos val="b"/>
        <c:numFmt formatCode="mm/yyyy" sourceLinked="1"/>
        <c:majorTickMark val="out"/>
        <c:minorTickMark val="out"/>
        <c:tickLblPos val="nextTo"/>
        <c:txPr>
          <a:bodyPr rot="5400000" vert="horz"/>
          <a:lstStyle/>
          <a:p>
            <a:pPr>
              <a:defRPr sz="1200"/>
            </a:pPr>
            <a:endParaRPr lang="de-DE"/>
          </a:p>
        </c:txPr>
        <c:crossAx val="168483072"/>
        <c:crosses val="autoZero"/>
        <c:auto val="1"/>
        <c:lblOffset val="100"/>
        <c:baseTimeUnit val="months"/>
        <c:majorUnit val="6"/>
        <c:minorUnit val="1"/>
        <c:minorTimeUnit val="months"/>
      </c:dateAx>
      <c:valAx>
        <c:axId val="168483072"/>
        <c:scaling>
          <c:orientation val="minMax"/>
          <c:max val="125"/>
          <c:min val="75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168480768"/>
        <c:crosses val="autoZero"/>
        <c:crossBetween val="between"/>
        <c:majorUnit val="5"/>
      </c:valAx>
      <c:spPr>
        <a:solidFill>
          <a:schemeClr val="lt1"/>
        </a:solidFill>
        <a:ln w="34925" cap="flat" cmpd="thickThin" algn="ctr">
          <a:solidFill>
            <a:schemeClr val="bg1">
              <a:lumMod val="50000"/>
            </a:schemeClr>
          </a:solidFill>
          <a:prstDash val="solid"/>
        </a:ln>
        <a:effectLst/>
      </c:spPr>
    </c:plotArea>
    <c:legend>
      <c:legendPos val="b"/>
      <c:layout/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Beschäftigte und Arbeitsstunden Österreich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8099106798027909E-2"/>
          <c:y val="0.18910069714353694"/>
          <c:w val="0.89025856932883429"/>
          <c:h val="0.5515155467684506"/>
        </c:manualLayout>
      </c:layout>
      <c:lineChart>
        <c:grouping val="standard"/>
        <c:varyColors val="0"/>
        <c:ser>
          <c:idx val="0"/>
          <c:order val="0"/>
          <c:tx>
            <c:strRef>
              <c:f>'Ö alle aktualisiert 18. 3. 15 '!$F$1</c:f>
              <c:strCache>
                <c:ptCount val="1"/>
                <c:pt idx="0">
                  <c:v> Arbeitsstunden</c:v>
                </c:pt>
              </c:strCache>
            </c:strRef>
          </c:tx>
          <c:spPr>
            <a:ln w="3810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'Ö alle aktualisiert 18. 3. 15 '!$E$2:$E$61</c:f>
              <c:strCache>
                <c:ptCount val="57"/>
                <c:pt idx="0">
                  <c:v>2000</c:v>
                </c:pt>
                <c:pt idx="4">
                  <c:v>2001</c:v>
                </c:pt>
                <c:pt idx="8">
                  <c:v>2002</c:v>
                </c:pt>
                <c:pt idx="12">
                  <c:v>2003</c:v>
                </c:pt>
                <c:pt idx="16">
                  <c:v>2004</c:v>
                </c:pt>
                <c:pt idx="20">
                  <c:v>2005</c:v>
                </c:pt>
                <c:pt idx="24">
                  <c:v>2006</c:v>
                </c:pt>
                <c:pt idx="28">
                  <c:v>2007</c:v>
                </c:pt>
                <c:pt idx="32">
                  <c:v>2008</c:v>
                </c:pt>
                <c:pt idx="36">
                  <c:v>2009</c:v>
                </c:pt>
                <c:pt idx="40">
                  <c:v>2010</c:v>
                </c:pt>
                <c:pt idx="44">
                  <c:v>2011</c:v>
                </c:pt>
                <c:pt idx="48">
                  <c:v>2012</c:v>
                </c:pt>
                <c:pt idx="52">
                  <c:v>2013</c:v>
                </c:pt>
                <c:pt idx="56">
                  <c:v>2014</c:v>
                </c:pt>
              </c:strCache>
            </c:strRef>
          </c:cat>
          <c:val>
            <c:numRef>
              <c:f>'Ö alle aktualisiert 18. 3. 15 '!$F$2:$F$61</c:f>
              <c:numCache>
                <c:formatCode>0.0</c:formatCode>
                <c:ptCount val="60"/>
                <c:pt idx="0">
                  <c:v>95.37063549970776</c:v>
                </c:pt>
                <c:pt idx="1">
                  <c:v>95.509136148613109</c:v>
                </c:pt>
                <c:pt idx="2">
                  <c:v>95.385261888300519</c:v>
                </c:pt>
                <c:pt idx="3">
                  <c:v>95.652587267503705</c:v>
                </c:pt>
                <c:pt idx="4">
                  <c:v>95.642573816851737</c:v>
                </c:pt>
                <c:pt idx="5">
                  <c:v>95.541933012265346</c:v>
                </c:pt>
                <c:pt idx="6">
                  <c:v>95.314830201692274</c:v>
                </c:pt>
                <c:pt idx="7">
                  <c:v>95.447255273797552</c:v>
                </c:pt>
                <c:pt idx="8">
                  <c:v>95.381999078537518</c:v>
                </c:pt>
                <c:pt idx="9">
                  <c:v>95.254074433691542</c:v>
                </c:pt>
                <c:pt idx="10">
                  <c:v>95.340088849685173</c:v>
                </c:pt>
                <c:pt idx="11">
                  <c:v>95.074113598659778</c:v>
                </c:pt>
                <c:pt idx="12">
                  <c:v>95.357359239292776</c:v>
                </c:pt>
                <c:pt idx="13">
                  <c:v>95.222627698217096</c:v>
                </c:pt>
                <c:pt idx="14">
                  <c:v>95.534507307287484</c:v>
                </c:pt>
                <c:pt idx="15">
                  <c:v>95.587106050880706</c:v>
                </c:pt>
                <c:pt idx="16">
                  <c:v>95.716099547200756</c:v>
                </c:pt>
                <c:pt idx="17">
                  <c:v>96.088734924271876</c:v>
                </c:pt>
                <c:pt idx="18">
                  <c:v>96.554079102884828</c:v>
                </c:pt>
                <c:pt idx="19">
                  <c:v>96.377324822275312</c:v>
                </c:pt>
                <c:pt idx="20">
                  <c:v>95.659450419074162</c:v>
                </c:pt>
                <c:pt idx="21">
                  <c:v>96.144146434902169</c:v>
                </c:pt>
                <c:pt idx="22">
                  <c:v>96.066176532634572</c:v>
                </c:pt>
                <c:pt idx="23">
                  <c:v>96.507668446773167</c:v>
                </c:pt>
                <c:pt idx="24">
                  <c:v>96.702593202442159</c:v>
                </c:pt>
                <c:pt idx="25">
                  <c:v>96.605946527048417</c:v>
                </c:pt>
                <c:pt idx="26">
                  <c:v>96.818985502436135</c:v>
                </c:pt>
                <c:pt idx="27">
                  <c:v>97.0485072926611</c:v>
                </c:pt>
                <c:pt idx="28">
                  <c:v>97.762331311328865</c:v>
                </c:pt>
                <c:pt idx="29">
                  <c:v>97.700337925831832</c:v>
                </c:pt>
                <c:pt idx="30">
                  <c:v>98.158650186852114</c:v>
                </c:pt>
                <c:pt idx="31">
                  <c:v>98.445946212018498</c:v>
                </c:pt>
                <c:pt idx="32">
                  <c:v>99.741956752019149</c:v>
                </c:pt>
                <c:pt idx="33">
                  <c:v>100</c:v>
                </c:pt>
                <c:pt idx="34">
                  <c:v>99.387323083985279</c:v>
                </c:pt>
                <c:pt idx="35">
                  <c:v>98.674567916791602</c:v>
                </c:pt>
                <c:pt idx="36">
                  <c:v>96.811447286776783</c:v>
                </c:pt>
                <c:pt idx="37">
                  <c:v>95.490403120146212</c:v>
                </c:pt>
                <c:pt idx="38">
                  <c:v>95.558584593124806</c:v>
                </c:pt>
                <c:pt idx="39">
                  <c:v>95.482977415168349</c:v>
                </c:pt>
                <c:pt idx="40">
                  <c:v>95.327881440744278</c:v>
                </c:pt>
                <c:pt idx="41">
                  <c:v>96.135876899813169</c:v>
                </c:pt>
                <c:pt idx="42">
                  <c:v>96.512450150736186</c:v>
                </c:pt>
                <c:pt idx="43">
                  <c:v>97.148923075884511</c:v>
                </c:pt>
                <c:pt idx="44">
                  <c:v>97.568587917815449</c:v>
                </c:pt>
                <c:pt idx="45">
                  <c:v>98.362182009654546</c:v>
                </c:pt>
                <c:pt idx="46">
                  <c:v>98.410955390077348</c:v>
                </c:pt>
                <c:pt idx="47">
                  <c:v>98.479868182485575</c:v>
                </c:pt>
                <c:pt idx="48">
                  <c:v>98.73633628092567</c:v>
                </c:pt>
                <c:pt idx="49">
                  <c:v>98.001078977435427</c:v>
                </c:pt>
                <c:pt idx="50">
                  <c:v>97.835463254292705</c:v>
                </c:pt>
                <c:pt idx="51">
                  <c:v>97.742698197410121</c:v>
                </c:pt>
                <c:pt idx="52">
                  <c:v>96.717444612397884</c:v>
                </c:pt>
                <c:pt idx="53">
                  <c:v>97.504625595392469</c:v>
                </c:pt>
                <c:pt idx="54">
                  <c:v>97.82618112307037</c:v>
                </c:pt>
                <c:pt idx="55">
                  <c:v>98.214230463504634</c:v>
                </c:pt>
                <c:pt idx="56">
                  <c:v>98.424287905833054</c:v>
                </c:pt>
                <c:pt idx="57">
                  <c:v>98.463779155033535</c:v>
                </c:pt>
                <c:pt idx="58">
                  <c:v>98.392278616951202</c:v>
                </c:pt>
                <c:pt idx="59">
                  <c:v>98.510921130574829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'Ö alle aktualisiert 18. 3. 15 '!$G$1</c:f>
              <c:strCache>
                <c:ptCount val="1"/>
                <c:pt idx="0">
                  <c:v>Beschäftigte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'Ö alle aktualisiert 18. 3. 15 '!$E$2:$E$61</c:f>
              <c:strCache>
                <c:ptCount val="57"/>
                <c:pt idx="0">
                  <c:v>2000</c:v>
                </c:pt>
                <c:pt idx="4">
                  <c:v>2001</c:v>
                </c:pt>
                <c:pt idx="8">
                  <c:v>2002</c:v>
                </c:pt>
                <c:pt idx="12">
                  <c:v>2003</c:v>
                </c:pt>
                <c:pt idx="16">
                  <c:v>2004</c:v>
                </c:pt>
                <c:pt idx="20">
                  <c:v>2005</c:v>
                </c:pt>
                <c:pt idx="24">
                  <c:v>2006</c:v>
                </c:pt>
                <c:pt idx="28">
                  <c:v>2007</c:v>
                </c:pt>
                <c:pt idx="32">
                  <c:v>2008</c:v>
                </c:pt>
                <c:pt idx="36">
                  <c:v>2009</c:v>
                </c:pt>
                <c:pt idx="40">
                  <c:v>2010</c:v>
                </c:pt>
                <c:pt idx="44">
                  <c:v>2011</c:v>
                </c:pt>
                <c:pt idx="48">
                  <c:v>2012</c:v>
                </c:pt>
                <c:pt idx="52">
                  <c:v>2013</c:v>
                </c:pt>
                <c:pt idx="56">
                  <c:v>2014</c:v>
                </c:pt>
              </c:strCache>
            </c:strRef>
          </c:cat>
          <c:val>
            <c:numRef>
              <c:f>'Ö alle aktualisiert 18. 3. 15 '!$G$2:$G$61</c:f>
              <c:numCache>
                <c:formatCode>0.0</c:formatCode>
                <c:ptCount val="60"/>
                <c:pt idx="0">
                  <c:v>91.484895433685068</c:v>
                </c:pt>
                <c:pt idx="1">
                  <c:v>91.766410728860691</c:v>
                </c:pt>
                <c:pt idx="2">
                  <c:v>91.838500149066263</c:v>
                </c:pt>
                <c:pt idx="3">
                  <c:v>92.143719423089138</c:v>
                </c:pt>
                <c:pt idx="4">
                  <c:v>92.298894954718065</c:v>
                </c:pt>
                <c:pt idx="5">
                  <c:v>92.418881074450042</c:v>
                </c:pt>
                <c:pt idx="6">
                  <c:v>92.416192994374583</c:v>
                </c:pt>
                <c:pt idx="7">
                  <c:v>92.615844032706605</c:v>
                </c:pt>
                <c:pt idx="8">
                  <c:v>92.346791654244484</c:v>
                </c:pt>
                <c:pt idx="9">
                  <c:v>92.248065804200252</c:v>
                </c:pt>
                <c:pt idx="10">
                  <c:v>92.425967831012628</c:v>
                </c:pt>
                <c:pt idx="11">
                  <c:v>92.410083721475814</c:v>
                </c:pt>
                <c:pt idx="12">
                  <c:v>92.749270552815887</c:v>
                </c:pt>
                <c:pt idx="13">
                  <c:v>92.865591108808601</c:v>
                </c:pt>
                <c:pt idx="14">
                  <c:v>93.036895120890293</c:v>
                </c:pt>
                <c:pt idx="15">
                  <c:v>93.132444149027165</c:v>
                </c:pt>
                <c:pt idx="16">
                  <c:v>93.045692473864534</c:v>
                </c:pt>
                <c:pt idx="17">
                  <c:v>93.420557458933473</c:v>
                </c:pt>
                <c:pt idx="18">
                  <c:v>93.74630388989624</c:v>
                </c:pt>
                <c:pt idx="19">
                  <c:v>93.962083408681039</c:v>
                </c:pt>
                <c:pt idx="20">
                  <c:v>94.085490721236326</c:v>
                </c:pt>
                <c:pt idx="21">
                  <c:v>94.427854374483772</c:v>
                </c:pt>
                <c:pt idx="22">
                  <c:v>94.946165087215988</c:v>
                </c:pt>
                <c:pt idx="23">
                  <c:v>95.205198258124113</c:v>
                </c:pt>
                <c:pt idx="24">
                  <c:v>95.596191723645816</c:v>
                </c:pt>
                <c:pt idx="25">
                  <c:v>96.172907085290333</c:v>
                </c:pt>
                <c:pt idx="26">
                  <c:v>96.629391956286938</c:v>
                </c:pt>
                <c:pt idx="27">
                  <c:v>96.946585405191414</c:v>
                </c:pt>
                <c:pt idx="28">
                  <c:v>97.376678217265294</c:v>
                </c:pt>
                <c:pt idx="29">
                  <c:v>97.819478316968627</c:v>
                </c:pt>
                <c:pt idx="30">
                  <c:v>98.343165189851774</c:v>
                </c:pt>
                <c:pt idx="31">
                  <c:v>98.765926874447118</c:v>
                </c:pt>
                <c:pt idx="32">
                  <c:v>99.637353560728613</c:v>
                </c:pt>
                <c:pt idx="33">
                  <c:v>100</c:v>
                </c:pt>
                <c:pt idx="34">
                  <c:v>100.13880268026021</c:v>
                </c:pt>
                <c:pt idx="35">
                  <c:v>100.07062319470987</c:v>
                </c:pt>
                <c:pt idx="36">
                  <c:v>99.888566862326314</c:v>
                </c:pt>
                <c:pt idx="37">
                  <c:v>99.399580659508231</c:v>
                </c:pt>
                <c:pt idx="38">
                  <c:v>99.250758771694038</c:v>
                </c:pt>
                <c:pt idx="39">
                  <c:v>99.582125733723672</c:v>
                </c:pt>
                <c:pt idx="40">
                  <c:v>99.772979419081466</c:v>
                </c:pt>
                <c:pt idx="41">
                  <c:v>100.29397821188914</c:v>
                </c:pt>
                <c:pt idx="42">
                  <c:v>100.57940344172</c:v>
                </c:pt>
                <c:pt idx="43">
                  <c:v>101.15147575596143</c:v>
                </c:pt>
                <c:pt idx="44">
                  <c:v>101.44374337143891</c:v>
                </c:pt>
                <c:pt idx="45">
                  <c:v>101.96645276065823</c:v>
                </c:pt>
                <c:pt idx="46">
                  <c:v>102.39092504166523</c:v>
                </c:pt>
                <c:pt idx="47">
                  <c:v>102.76188009207897</c:v>
                </c:pt>
                <c:pt idx="48">
                  <c:v>103.07687420273989</c:v>
                </c:pt>
                <c:pt idx="49">
                  <c:v>103.29460868885229</c:v>
                </c:pt>
                <c:pt idx="50">
                  <c:v>103.47642065031987</c:v>
                </c:pt>
                <c:pt idx="51">
                  <c:v>103.56683788922179</c:v>
                </c:pt>
                <c:pt idx="52">
                  <c:v>103.6227988289746</c:v>
                </c:pt>
                <c:pt idx="53">
                  <c:v>103.97933599534717</c:v>
                </c:pt>
                <c:pt idx="54">
                  <c:v>104.29726255699951</c:v>
                </c:pt>
                <c:pt idx="55">
                  <c:v>104.56338248447022</c:v>
                </c:pt>
                <c:pt idx="56">
                  <c:v>104.78991432355686</c:v>
                </c:pt>
                <c:pt idx="57">
                  <c:v>105.04308259248218</c:v>
                </c:pt>
                <c:pt idx="58">
                  <c:v>105.02524351561775</c:v>
                </c:pt>
                <c:pt idx="59">
                  <c:v>105.21634157189149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069376"/>
        <c:axId val="148103936"/>
      </c:lineChart>
      <c:catAx>
        <c:axId val="1480693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200"/>
            </a:pPr>
            <a:endParaRPr lang="de-DE"/>
          </a:p>
        </c:txPr>
        <c:crossAx val="148103936"/>
        <c:crosses val="autoZero"/>
        <c:auto val="1"/>
        <c:lblAlgn val="ctr"/>
        <c:lblOffset val="100"/>
        <c:noMultiLvlLbl val="0"/>
      </c:catAx>
      <c:valAx>
        <c:axId val="148103936"/>
        <c:scaling>
          <c:orientation val="minMax"/>
          <c:min val="90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148069376"/>
        <c:crosses val="autoZero"/>
        <c:crossBetween val="between"/>
      </c:valAx>
      <c:spPr>
        <a:ln>
          <a:solidFill>
            <a:schemeClr val="tx1">
              <a:tint val="75000"/>
              <a:shade val="95000"/>
              <a:satMod val="105000"/>
            </a:schemeClr>
          </a:solidFill>
        </a:ln>
      </c:spPr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spPr>
    <a:ln>
      <a:solidFill>
        <a:schemeClr val="bg1">
          <a:lumMod val="50000"/>
        </a:schemeClr>
      </a:solidFill>
    </a:ln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 err="1"/>
              <a:t>Beschäftigte</a:t>
            </a:r>
            <a:r>
              <a:rPr lang="en-US" sz="1600" dirty="0"/>
              <a:t> und </a:t>
            </a:r>
            <a:r>
              <a:rPr lang="en-US" sz="1600" dirty="0" err="1"/>
              <a:t>Arbeitsstunden</a:t>
            </a:r>
            <a:r>
              <a:rPr lang="en-US" sz="1600" dirty="0"/>
              <a:t> </a:t>
            </a:r>
            <a:r>
              <a:rPr lang="en-US" sz="1600" dirty="0" smtClean="0"/>
              <a:t>EU</a:t>
            </a:r>
            <a:endParaRPr lang="en-US" sz="16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8099106798027909E-2"/>
          <c:y val="0.18910069714353694"/>
          <c:w val="0.89025856932883429"/>
          <c:h val="0.5515155467684506"/>
        </c:manualLayout>
      </c:layout>
      <c:lineChart>
        <c:grouping val="standard"/>
        <c:varyColors val="0"/>
        <c:ser>
          <c:idx val="0"/>
          <c:order val="0"/>
          <c:tx>
            <c:strRef>
              <c:f>'EU alle aktualisiert 18. 3. 15'!$F$1</c:f>
              <c:strCache>
                <c:ptCount val="1"/>
                <c:pt idx="0">
                  <c:v> Arbeitsstunden</c:v>
                </c:pt>
              </c:strCache>
            </c:strRef>
          </c:tx>
          <c:spPr>
            <a:ln w="3810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'EU alle aktualisiert 18. 3. 15'!$E$2:$E$61</c:f>
              <c:strCache>
                <c:ptCount val="57"/>
                <c:pt idx="0">
                  <c:v>2000</c:v>
                </c:pt>
                <c:pt idx="4">
                  <c:v>2001</c:v>
                </c:pt>
                <c:pt idx="8">
                  <c:v>2002</c:v>
                </c:pt>
                <c:pt idx="12">
                  <c:v>2003</c:v>
                </c:pt>
                <c:pt idx="16">
                  <c:v>2004</c:v>
                </c:pt>
                <c:pt idx="20">
                  <c:v>2005</c:v>
                </c:pt>
                <c:pt idx="24">
                  <c:v>2006</c:v>
                </c:pt>
                <c:pt idx="28">
                  <c:v>2007</c:v>
                </c:pt>
                <c:pt idx="32">
                  <c:v>2008</c:v>
                </c:pt>
                <c:pt idx="36">
                  <c:v>2009</c:v>
                </c:pt>
                <c:pt idx="40">
                  <c:v>2010</c:v>
                </c:pt>
                <c:pt idx="44">
                  <c:v>2011</c:v>
                </c:pt>
                <c:pt idx="48">
                  <c:v>2012</c:v>
                </c:pt>
                <c:pt idx="52">
                  <c:v>2013</c:v>
                </c:pt>
                <c:pt idx="56">
                  <c:v>2014</c:v>
                </c:pt>
              </c:strCache>
            </c:strRef>
          </c:cat>
          <c:val>
            <c:numRef>
              <c:f>'EU alle aktualisiert 18. 3. 15'!$F$2:$F$61</c:f>
              <c:numCache>
                <c:formatCode>0.0</c:formatCode>
                <c:ptCount val="60"/>
                <c:pt idx="0">
                  <c:v>93.506461337729775</c:v>
                </c:pt>
                <c:pt idx="1">
                  <c:v>93.569086272957023</c:v>
                </c:pt>
                <c:pt idx="2">
                  <c:v>93.728249146721097</c:v>
                </c:pt>
                <c:pt idx="3">
                  <c:v>94.237880018592492</c:v>
                </c:pt>
                <c:pt idx="4">
                  <c:v>94.175350827553572</c:v>
                </c:pt>
                <c:pt idx="5">
                  <c:v>94.069197289887654</c:v>
                </c:pt>
                <c:pt idx="6">
                  <c:v>94.018558909334914</c:v>
                </c:pt>
                <c:pt idx="7">
                  <c:v>93.845289725156832</c:v>
                </c:pt>
                <c:pt idx="8">
                  <c:v>93.602982804148169</c:v>
                </c:pt>
                <c:pt idx="9">
                  <c:v>93.86050584454955</c:v>
                </c:pt>
                <c:pt idx="10">
                  <c:v>93.795692176586911</c:v>
                </c:pt>
                <c:pt idx="11">
                  <c:v>93.709561528370855</c:v>
                </c:pt>
                <c:pt idx="12">
                  <c:v>93.56286598923775</c:v>
                </c:pt>
                <c:pt idx="13">
                  <c:v>93.563053359584814</c:v>
                </c:pt>
                <c:pt idx="14">
                  <c:v>93.767840912856798</c:v>
                </c:pt>
                <c:pt idx="15">
                  <c:v>93.886931240528725</c:v>
                </c:pt>
                <c:pt idx="16">
                  <c:v>93.999859966403264</c:v>
                </c:pt>
                <c:pt idx="17">
                  <c:v>94.309249589687255</c:v>
                </c:pt>
                <c:pt idx="18">
                  <c:v>94.349420968489937</c:v>
                </c:pt>
                <c:pt idx="19">
                  <c:v>94.921965037660982</c:v>
                </c:pt>
                <c:pt idx="20">
                  <c:v>94.444012108530714</c:v>
                </c:pt>
                <c:pt idx="21">
                  <c:v>95.564895498358439</c:v>
                </c:pt>
                <c:pt idx="22">
                  <c:v>95.37975609384219</c:v>
                </c:pt>
                <c:pt idx="23">
                  <c:v>95.872814985073219</c:v>
                </c:pt>
                <c:pt idx="24">
                  <c:v>96.313281490703659</c:v>
                </c:pt>
                <c:pt idx="25">
                  <c:v>96.450811325442089</c:v>
                </c:pt>
                <c:pt idx="26">
                  <c:v>97.038036170157113</c:v>
                </c:pt>
                <c:pt idx="27">
                  <c:v>97.575409177974066</c:v>
                </c:pt>
                <c:pt idx="28">
                  <c:v>98.166791173575945</c:v>
                </c:pt>
                <c:pt idx="29">
                  <c:v>98.505846052631327</c:v>
                </c:pt>
                <c:pt idx="30">
                  <c:v>98.959232876149343</c:v>
                </c:pt>
                <c:pt idx="31">
                  <c:v>99.297999493132323</c:v>
                </c:pt>
                <c:pt idx="32">
                  <c:v>99.888169758522764</c:v>
                </c:pt>
                <c:pt idx="33">
                  <c:v>100</c:v>
                </c:pt>
                <c:pt idx="34">
                  <c:v>99.566239705582291</c:v>
                </c:pt>
                <c:pt idx="35">
                  <c:v>98.946610085900758</c:v>
                </c:pt>
                <c:pt idx="36">
                  <c:v>97.423642285381661</c:v>
                </c:pt>
                <c:pt idx="37">
                  <c:v>96.530860673438056</c:v>
                </c:pt>
                <c:pt idx="38">
                  <c:v>96.133792022806304</c:v>
                </c:pt>
                <c:pt idx="39">
                  <c:v>95.884341349939319</c:v>
                </c:pt>
                <c:pt idx="40">
                  <c:v>95.552300504809693</c:v>
                </c:pt>
                <c:pt idx="41">
                  <c:v>95.886022535525811</c:v>
                </c:pt>
                <c:pt idx="42">
                  <c:v>95.909347055211953</c:v>
                </c:pt>
                <c:pt idx="43">
                  <c:v>96.141017105749341</c:v>
                </c:pt>
                <c:pt idx="44">
                  <c:v>96.604760773725459</c:v>
                </c:pt>
                <c:pt idx="45">
                  <c:v>96.363245543908477</c:v>
                </c:pt>
                <c:pt idx="46">
                  <c:v>96.039491203852734</c:v>
                </c:pt>
                <c:pt idx="47">
                  <c:v>95.738243954606418</c:v>
                </c:pt>
                <c:pt idx="48">
                  <c:v>95.397183595133114</c:v>
                </c:pt>
                <c:pt idx="49">
                  <c:v>94.656860704755672</c:v>
                </c:pt>
                <c:pt idx="50">
                  <c:v>94.509806897046886</c:v>
                </c:pt>
                <c:pt idx="51">
                  <c:v>94.196042896814333</c:v>
                </c:pt>
                <c:pt idx="52">
                  <c:v>93.722377866010902</c:v>
                </c:pt>
                <c:pt idx="53">
                  <c:v>94.146163263216437</c:v>
                </c:pt>
                <c:pt idx="54">
                  <c:v>94.480673896602028</c:v>
                </c:pt>
                <c:pt idx="55">
                  <c:v>94.388553574324618</c:v>
                </c:pt>
                <c:pt idx="56">
                  <c:v>94.876201374653874</c:v>
                </c:pt>
                <c:pt idx="57">
                  <c:v>94.993209008852759</c:v>
                </c:pt>
                <c:pt idx="58">
                  <c:v>95.401445755774915</c:v>
                </c:pt>
                <c:pt idx="59">
                  <c:v>95.737399758537279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'EU alle aktualisiert 18. 3. 15'!$G$1</c:f>
              <c:strCache>
                <c:ptCount val="1"/>
                <c:pt idx="0">
                  <c:v>Beschäftigte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'EU alle aktualisiert 18. 3. 15'!$E$2:$E$61</c:f>
              <c:strCache>
                <c:ptCount val="57"/>
                <c:pt idx="0">
                  <c:v>2000</c:v>
                </c:pt>
                <c:pt idx="4">
                  <c:v>2001</c:v>
                </c:pt>
                <c:pt idx="8">
                  <c:v>2002</c:v>
                </c:pt>
                <c:pt idx="12">
                  <c:v>2003</c:v>
                </c:pt>
                <c:pt idx="16">
                  <c:v>2004</c:v>
                </c:pt>
                <c:pt idx="20">
                  <c:v>2005</c:v>
                </c:pt>
                <c:pt idx="24">
                  <c:v>2006</c:v>
                </c:pt>
                <c:pt idx="28">
                  <c:v>2007</c:v>
                </c:pt>
                <c:pt idx="32">
                  <c:v>2008</c:v>
                </c:pt>
                <c:pt idx="36">
                  <c:v>2009</c:v>
                </c:pt>
                <c:pt idx="40">
                  <c:v>2010</c:v>
                </c:pt>
                <c:pt idx="44">
                  <c:v>2011</c:v>
                </c:pt>
                <c:pt idx="48">
                  <c:v>2012</c:v>
                </c:pt>
                <c:pt idx="52">
                  <c:v>2013</c:v>
                </c:pt>
                <c:pt idx="56">
                  <c:v>2014</c:v>
                </c:pt>
              </c:strCache>
            </c:strRef>
          </c:cat>
          <c:val>
            <c:numRef>
              <c:f>'EU alle aktualisiert 18. 3. 15'!$G$2:$G$61</c:f>
              <c:numCache>
                <c:formatCode>0.0</c:formatCode>
                <c:ptCount val="60"/>
                <c:pt idx="0">
                  <c:v>92.269724092785708</c:v>
                </c:pt>
                <c:pt idx="1">
                  <c:v>92.72730965081135</c:v>
                </c:pt>
                <c:pt idx="2">
                  <c:v>93.04296858965634</c:v>
                </c:pt>
                <c:pt idx="3">
                  <c:v>93.294324793193809</c:v>
                </c:pt>
                <c:pt idx="4">
                  <c:v>93.50448611174123</c:v>
                </c:pt>
                <c:pt idx="5">
                  <c:v>93.525921797123615</c:v>
                </c:pt>
                <c:pt idx="6">
                  <c:v>93.542185437474217</c:v>
                </c:pt>
                <c:pt idx="7">
                  <c:v>93.476003136929563</c:v>
                </c:pt>
                <c:pt idx="8">
                  <c:v>93.438450719743855</c:v>
                </c:pt>
                <c:pt idx="9">
                  <c:v>93.45956666299395</c:v>
                </c:pt>
                <c:pt idx="10">
                  <c:v>93.438459361423114</c:v>
                </c:pt>
                <c:pt idx="11">
                  <c:v>93.536330699781587</c:v>
                </c:pt>
                <c:pt idx="12">
                  <c:v>93.616871150401948</c:v>
                </c:pt>
                <c:pt idx="13">
                  <c:v>93.758560123403186</c:v>
                </c:pt>
                <c:pt idx="14">
                  <c:v>93.847392265264986</c:v>
                </c:pt>
                <c:pt idx="15">
                  <c:v>94.039889991423138</c:v>
                </c:pt>
                <c:pt idx="16">
                  <c:v>94.191784787619923</c:v>
                </c:pt>
                <c:pt idx="17">
                  <c:v>94.358478459534254</c:v>
                </c:pt>
                <c:pt idx="18">
                  <c:v>94.526844296383672</c:v>
                </c:pt>
                <c:pt idx="19">
                  <c:v>94.698554463103264</c:v>
                </c:pt>
                <c:pt idx="20">
                  <c:v>94.976090633931989</c:v>
                </c:pt>
                <c:pt idx="21">
                  <c:v>95.20267114305652</c:v>
                </c:pt>
                <c:pt idx="22">
                  <c:v>95.55978853810872</c:v>
                </c:pt>
                <c:pt idx="23">
                  <c:v>95.887338427603254</c:v>
                </c:pt>
                <c:pt idx="24">
                  <c:v>96.315957076779156</c:v>
                </c:pt>
                <c:pt idx="25">
                  <c:v>96.795976434140684</c:v>
                </c:pt>
                <c:pt idx="26">
                  <c:v>97.264208541003683</c:v>
                </c:pt>
                <c:pt idx="27">
                  <c:v>97.700751610052862</c:v>
                </c:pt>
                <c:pt idx="28">
                  <c:v>98.24984823050815</c:v>
                </c:pt>
                <c:pt idx="29">
                  <c:v>98.66954434585729</c:v>
                </c:pt>
                <c:pt idx="30">
                  <c:v>99.0808666740121</c:v>
                </c:pt>
                <c:pt idx="31">
                  <c:v>99.496846867283253</c:v>
                </c:pt>
                <c:pt idx="32">
                  <c:v>99.944533381726743</c:v>
                </c:pt>
                <c:pt idx="33">
                  <c:v>100</c:v>
                </c:pt>
                <c:pt idx="34">
                  <c:v>99.975137888794549</c:v>
                </c:pt>
                <c:pt idx="35">
                  <c:v>99.634543384470476</c:v>
                </c:pt>
                <c:pt idx="36">
                  <c:v>98.981081203699503</c:v>
                </c:pt>
                <c:pt idx="37">
                  <c:v>98.23643634431042</c:v>
                </c:pt>
                <c:pt idx="38">
                  <c:v>97.827369494440163</c:v>
                </c:pt>
                <c:pt idx="39">
                  <c:v>97.611284304766102</c:v>
                </c:pt>
                <c:pt idx="40">
                  <c:v>97.415584836445419</c:v>
                </c:pt>
                <c:pt idx="41">
                  <c:v>97.441384569849617</c:v>
                </c:pt>
                <c:pt idx="42">
                  <c:v>97.548960514007078</c:v>
                </c:pt>
                <c:pt idx="43">
                  <c:v>97.61046334523725</c:v>
                </c:pt>
                <c:pt idx="44">
                  <c:v>97.686648389515057</c:v>
                </c:pt>
                <c:pt idx="45">
                  <c:v>97.808867659163525</c:v>
                </c:pt>
                <c:pt idx="46">
                  <c:v>97.604068502591417</c:v>
                </c:pt>
                <c:pt idx="47">
                  <c:v>97.423846281809475</c:v>
                </c:pt>
                <c:pt idx="48">
                  <c:v>97.318750499597087</c:v>
                </c:pt>
                <c:pt idx="49">
                  <c:v>97.306958928258936</c:v>
                </c:pt>
                <c:pt idx="50">
                  <c:v>97.215145407055502</c:v>
                </c:pt>
                <c:pt idx="51">
                  <c:v>97.021908817321375</c:v>
                </c:pt>
                <c:pt idx="52">
                  <c:v>96.805110689109114</c:v>
                </c:pt>
                <c:pt idx="53">
                  <c:v>96.820631145044104</c:v>
                </c:pt>
                <c:pt idx="54">
                  <c:v>96.938754258727556</c:v>
                </c:pt>
                <c:pt idx="55">
                  <c:v>96.979715818377827</c:v>
                </c:pt>
                <c:pt idx="56">
                  <c:v>97.190983271869385</c:v>
                </c:pt>
                <c:pt idx="57">
                  <c:v>97.518174531675001</c:v>
                </c:pt>
                <c:pt idx="58">
                  <c:v>97.812600864600014</c:v>
                </c:pt>
                <c:pt idx="59">
                  <c:v>97.969611534913469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287872"/>
        <c:axId val="148289408"/>
      </c:lineChart>
      <c:catAx>
        <c:axId val="1482878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200"/>
            </a:pPr>
            <a:endParaRPr lang="de-DE"/>
          </a:p>
        </c:txPr>
        <c:crossAx val="148289408"/>
        <c:crosses val="autoZero"/>
        <c:auto val="1"/>
        <c:lblAlgn val="ctr"/>
        <c:lblOffset val="100"/>
        <c:noMultiLvlLbl val="0"/>
      </c:catAx>
      <c:valAx>
        <c:axId val="148289408"/>
        <c:scaling>
          <c:orientation val="minMax"/>
          <c:min val="90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148287872"/>
        <c:crosses val="autoZero"/>
        <c:crossBetween val="between"/>
      </c:valAx>
      <c:spPr>
        <a:ln>
          <a:solidFill>
            <a:schemeClr val="tx1">
              <a:tint val="75000"/>
              <a:shade val="95000"/>
              <a:satMod val="105000"/>
            </a:schemeClr>
          </a:solidFill>
        </a:ln>
      </c:spPr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spPr>
    <a:ln>
      <a:solidFill>
        <a:schemeClr val="bg1">
          <a:lumMod val="50000"/>
        </a:schemeClr>
      </a:solidFill>
    </a:ln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8921535098246131E-2"/>
          <c:y val="2.13688794021204E-2"/>
          <c:w val="0.87401395897897238"/>
          <c:h val="0.84141057721390133"/>
        </c:manualLayout>
      </c:layout>
      <c:lineChart>
        <c:grouping val="standard"/>
        <c:varyColors val="0"/>
        <c:ser>
          <c:idx val="1"/>
          <c:order val="0"/>
          <c:tx>
            <c:strRef>
              <c:f>'AMECO '!$A$4:$C$4</c:f>
              <c:strCache>
                <c:ptCount val="1"/>
                <c:pt idx="0">
                  <c:v>Civilian employment, persons (domestic) (NECD) Germany  1000 persons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dPt>
            <c:idx val="15"/>
            <c:bubble3D val="0"/>
            <c:spPr>
              <a:ln>
                <a:solidFill>
                  <a:schemeClr val="tx1">
                    <a:alpha val="30000"/>
                  </a:schemeClr>
                </a:solidFill>
              </a:ln>
            </c:spPr>
          </c:dPt>
          <c:dPt>
            <c:idx val="16"/>
            <c:bubble3D val="0"/>
            <c:spPr>
              <a:ln>
                <a:solidFill>
                  <a:schemeClr val="tx1">
                    <a:alpha val="30000"/>
                  </a:schemeClr>
                </a:solidFill>
              </a:ln>
            </c:spPr>
          </c:dPt>
          <c:cat>
            <c:numRef>
              <c:f>'AMECO '!$D$2:$T$2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'AMECO '!$D$4:$T$4</c:f>
              <c:numCache>
                <c:formatCode>General</c:formatCode>
                <c:ptCount val="17"/>
                <c:pt idx="0">
                  <c:v>39686</c:v>
                </c:pt>
                <c:pt idx="1">
                  <c:v>39582</c:v>
                </c:pt>
                <c:pt idx="2">
                  <c:v>39402</c:v>
                </c:pt>
                <c:pt idx="3">
                  <c:v>38969</c:v>
                </c:pt>
                <c:pt idx="4">
                  <c:v>39100</c:v>
                </c:pt>
                <c:pt idx="5">
                  <c:v>39094</c:v>
                </c:pt>
                <c:pt idx="6">
                  <c:v>39412</c:v>
                </c:pt>
                <c:pt idx="7">
                  <c:v>40099</c:v>
                </c:pt>
                <c:pt idx="8">
                  <c:v>40660</c:v>
                </c:pt>
                <c:pt idx="9">
                  <c:v>40700</c:v>
                </c:pt>
                <c:pt idx="10">
                  <c:v>40831</c:v>
                </c:pt>
                <c:pt idx="11">
                  <c:v>41381</c:v>
                </c:pt>
                <c:pt idx="12">
                  <c:v>41863</c:v>
                </c:pt>
                <c:pt idx="13">
                  <c:v>42118</c:v>
                </c:pt>
                <c:pt idx="14">
                  <c:v>42118</c:v>
                </c:pt>
                <c:pt idx="15">
                  <c:v>42427.535000000003</c:v>
                </c:pt>
                <c:pt idx="16">
                  <c:v>42727.171999999999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05760"/>
        <c:axId val="145662336"/>
      </c:lineChart>
      <c:lineChart>
        <c:grouping val="standard"/>
        <c:varyColors val="0"/>
        <c:ser>
          <c:idx val="4"/>
          <c:order val="1"/>
          <c:tx>
            <c:strRef>
              <c:f>'AMECO '!$A$7:$C$7</c:f>
              <c:strCache>
                <c:ptCount val="1"/>
                <c:pt idx="0">
                  <c:v>Civilian employment, persons (domestic) (NECD) Austria  1000 persons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Pt>
            <c:idx val="15"/>
            <c:bubble3D val="0"/>
            <c:spPr>
              <a:ln>
                <a:solidFill>
                  <a:srgbClr val="C00000">
                    <a:alpha val="30000"/>
                  </a:srgbClr>
                </a:solidFill>
              </a:ln>
            </c:spPr>
          </c:dPt>
          <c:dPt>
            <c:idx val="16"/>
            <c:bubble3D val="0"/>
            <c:spPr>
              <a:ln>
                <a:solidFill>
                  <a:srgbClr val="C00000">
                    <a:alpha val="30000"/>
                  </a:srgbClr>
                </a:solidFill>
              </a:ln>
            </c:spPr>
          </c:dPt>
          <c:cat>
            <c:numRef>
              <c:f>'AMECO '!$D$2:$T$2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'AMECO '!$D$7:$T$7</c:f>
              <c:numCache>
                <c:formatCode>General</c:formatCode>
                <c:ptCount val="17"/>
                <c:pt idx="0">
                  <c:v>3743</c:v>
                </c:pt>
                <c:pt idx="1">
                  <c:v>3763</c:v>
                </c:pt>
                <c:pt idx="2">
                  <c:v>3738</c:v>
                </c:pt>
                <c:pt idx="3">
                  <c:v>3763</c:v>
                </c:pt>
                <c:pt idx="4">
                  <c:v>3732</c:v>
                </c:pt>
                <c:pt idx="5">
                  <c:v>3813.81</c:v>
                </c:pt>
                <c:pt idx="6">
                  <c:v>3917.8420000000001</c:v>
                </c:pt>
                <c:pt idx="7">
                  <c:v>4016.4279999999999</c:v>
                </c:pt>
                <c:pt idx="8">
                  <c:v>4076.971</c:v>
                </c:pt>
                <c:pt idx="9">
                  <c:v>4063.6880000000001</c:v>
                </c:pt>
                <c:pt idx="10">
                  <c:v>4084.7089999999998</c:v>
                </c:pt>
                <c:pt idx="11">
                  <c:v>4134.5839999999998</c:v>
                </c:pt>
                <c:pt idx="12">
                  <c:v>4173.7870000000003</c:v>
                </c:pt>
                <c:pt idx="13">
                  <c:v>4204.3280000000004</c:v>
                </c:pt>
                <c:pt idx="14">
                  <c:v>4228.9539999999997</c:v>
                </c:pt>
                <c:pt idx="15">
                  <c:v>4255.5039999999999</c:v>
                </c:pt>
                <c:pt idx="16">
                  <c:v>4289.5479999999998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65408"/>
        <c:axId val="145663872"/>
      </c:lineChart>
      <c:catAx>
        <c:axId val="145605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de-DE"/>
          </a:p>
        </c:txPr>
        <c:crossAx val="145662336"/>
        <c:crosses val="autoZero"/>
        <c:auto val="1"/>
        <c:lblAlgn val="ctr"/>
        <c:lblOffset val="100"/>
        <c:noMultiLvlLbl val="0"/>
      </c:catAx>
      <c:valAx>
        <c:axId val="145662336"/>
        <c:scaling>
          <c:orientation val="minMax"/>
          <c:max val="43000"/>
          <c:min val="35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5605760"/>
        <c:crosses val="autoZero"/>
        <c:crossBetween val="between"/>
      </c:valAx>
      <c:valAx>
        <c:axId val="145663872"/>
        <c:scaling>
          <c:orientation val="minMax"/>
          <c:max val="4300"/>
          <c:min val="3500"/>
        </c:scaling>
        <c:delete val="0"/>
        <c:axPos val="r"/>
        <c:numFmt formatCode="General" sourceLinked="1"/>
        <c:majorTickMark val="out"/>
        <c:minorTickMark val="none"/>
        <c:tickLblPos val="nextTo"/>
        <c:crossAx val="145665408"/>
        <c:crosses val="max"/>
        <c:crossBetween val="between"/>
      </c:valAx>
      <c:catAx>
        <c:axId val="1456654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5663872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38609019327129562"/>
          <c:y val="0.62867662244393552"/>
          <c:w val="0.43780569095529726"/>
          <c:h val="0.20263487524417503"/>
        </c:manualLayout>
      </c:layout>
      <c:overlay val="1"/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8485427006257621E-2"/>
          <c:y val="2.13688794021204E-2"/>
          <c:w val="0.86171752652581468"/>
          <c:h val="0.84141057721390133"/>
        </c:manualLayout>
      </c:layout>
      <c:lineChart>
        <c:grouping val="standard"/>
        <c:varyColors val="0"/>
        <c:ser>
          <c:idx val="0"/>
          <c:order val="0"/>
          <c:tx>
            <c:strRef>
              <c:f>'AMECO '!$A$3:$C$3</c:f>
              <c:strCache>
                <c:ptCount val="1"/>
                <c:pt idx="0">
                  <c:v>Population: 15 to 64 years (NPAN) Germany  1000 persons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dPt>
            <c:idx val="15"/>
            <c:bubble3D val="0"/>
            <c:spPr>
              <a:ln>
                <a:solidFill>
                  <a:schemeClr val="tx1">
                    <a:alpha val="30000"/>
                  </a:schemeClr>
                </a:solidFill>
              </a:ln>
            </c:spPr>
          </c:dPt>
          <c:dPt>
            <c:idx val="16"/>
            <c:bubble3D val="0"/>
            <c:spPr>
              <a:ln>
                <a:solidFill>
                  <a:schemeClr val="tx1">
                    <a:alpha val="30000"/>
                  </a:schemeClr>
                </a:solidFill>
              </a:ln>
            </c:spPr>
          </c:dPt>
          <c:cat>
            <c:numRef>
              <c:f>'AMECO '!$D$2:$T$2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'AMECO '!$D$3:$T$3</c:f>
              <c:numCache>
                <c:formatCode>General</c:formatCode>
                <c:ptCount val="17"/>
                <c:pt idx="0">
                  <c:v>55851.747000000003</c:v>
                </c:pt>
                <c:pt idx="1">
                  <c:v>55772.014000000003</c:v>
                </c:pt>
                <c:pt idx="2">
                  <c:v>55719.012000000002</c:v>
                </c:pt>
                <c:pt idx="3">
                  <c:v>55595.923999999999</c:v>
                </c:pt>
                <c:pt idx="4">
                  <c:v>55359.152999999998</c:v>
                </c:pt>
                <c:pt idx="5">
                  <c:v>55063.394999999997</c:v>
                </c:pt>
                <c:pt idx="6">
                  <c:v>54746.15</c:v>
                </c:pt>
                <c:pt idx="7">
                  <c:v>54495.824000000001</c:v>
                </c:pt>
                <c:pt idx="8">
                  <c:v>54275.817000000003</c:v>
                </c:pt>
                <c:pt idx="9">
                  <c:v>54006.059000000001</c:v>
                </c:pt>
                <c:pt idx="10">
                  <c:v>53921.995000000003</c:v>
                </c:pt>
                <c:pt idx="11">
                  <c:v>54048.607000000004</c:v>
                </c:pt>
                <c:pt idx="12">
                  <c:v>54205.885000000002</c:v>
                </c:pt>
                <c:pt idx="13">
                  <c:v>54388.591</c:v>
                </c:pt>
                <c:pt idx="14">
                  <c:v>54600.851000000002</c:v>
                </c:pt>
                <c:pt idx="15">
                  <c:v>54785.561000000002</c:v>
                </c:pt>
                <c:pt idx="16">
                  <c:v>54922.624000000003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774656"/>
        <c:axId val="146798464"/>
      </c:lineChart>
      <c:lineChart>
        <c:grouping val="standard"/>
        <c:varyColors val="0"/>
        <c:ser>
          <c:idx val="3"/>
          <c:order val="1"/>
          <c:tx>
            <c:strRef>
              <c:f>'AMECO '!$A$6:$C$6</c:f>
              <c:strCache>
                <c:ptCount val="1"/>
                <c:pt idx="0">
                  <c:v>Population: 15 to 64 years (NPAN) Austria  1000 persons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Pt>
            <c:idx val="15"/>
            <c:bubble3D val="0"/>
            <c:spPr>
              <a:ln>
                <a:solidFill>
                  <a:srgbClr val="C00000">
                    <a:alpha val="30000"/>
                  </a:srgbClr>
                </a:solidFill>
              </a:ln>
            </c:spPr>
          </c:dPt>
          <c:dPt>
            <c:idx val="16"/>
            <c:bubble3D val="0"/>
            <c:spPr>
              <a:ln>
                <a:solidFill>
                  <a:srgbClr val="C00000">
                    <a:alpha val="30000"/>
                  </a:srgbClr>
                </a:solidFill>
              </a:ln>
            </c:spPr>
          </c:dPt>
          <c:cat>
            <c:numRef>
              <c:f>'AMECO '!$D$2:$T$2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'AMECO '!$D$6:$T$6</c:f>
              <c:numCache>
                <c:formatCode>General</c:formatCode>
                <c:ptCount val="17"/>
                <c:pt idx="0">
                  <c:v>5410.26</c:v>
                </c:pt>
                <c:pt idx="1">
                  <c:v>5446.2</c:v>
                </c:pt>
                <c:pt idx="2">
                  <c:v>5489.5770000000002</c:v>
                </c:pt>
                <c:pt idx="3">
                  <c:v>5531.17</c:v>
                </c:pt>
                <c:pt idx="4">
                  <c:v>5561.1090000000004</c:v>
                </c:pt>
                <c:pt idx="5">
                  <c:v>5577.2479999999996</c:v>
                </c:pt>
                <c:pt idx="6">
                  <c:v>5586.5959999999995</c:v>
                </c:pt>
                <c:pt idx="7">
                  <c:v>5597.915</c:v>
                </c:pt>
                <c:pt idx="8">
                  <c:v>5615.759</c:v>
                </c:pt>
                <c:pt idx="9">
                  <c:v>5628.9279999999999</c:v>
                </c:pt>
                <c:pt idx="10">
                  <c:v>5648.125</c:v>
                </c:pt>
                <c:pt idx="11">
                  <c:v>5675.3950000000004</c:v>
                </c:pt>
                <c:pt idx="12">
                  <c:v>5696.4350000000004</c:v>
                </c:pt>
                <c:pt idx="13">
                  <c:v>5718.277</c:v>
                </c:pt>
                <c:pt idx="14">
                  <c:v>5751.2849999999999</c:v>
                </c:pt>
                <c:pt idx="15">
                  <c:v>5774.2910000000002</c:v>
                </c:pt>
                <c:pt idx="16">
                  <c:v>5797.3879999999999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949248"/>
        <c:axId val="146800000"/>
      </c:lineChart>
      <c:catAx>
        <c:axId val="146774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de-DE"/>
          </a:p>
        </c:txPr>
        <c:crossAx val="146798464"/>
        <c:crosses val="autoZero"/>
        <c:auto val="1"/>
        <c:lblAlgn val="ctr"/>
        <c:lblOffset val="100"/>
        <c:noMultiLvlLbl val="0"/>
      </c:catAx>
      <c:valAx>
        <c:axId val="146798464"/>
        <c:scaling>
          <c:orientation val="minMax"/>
          <c:max val="58000"/>
          <c:min val="52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6774656"/>
        <c:crosses val="autoZero"/>
        <c:crossBetween val="between"/>
      </c:valAx>
      <c:valAx>
        <c:axId val="146800000"/>
        <c:scaling>
          <c:orientation val="minMax"/>
          <c:max val="5800"/>
          <c:min val="5200"/>
        </c:scaling>
        <c:delete val="0"/>
        <c:axPos val="r"/>
        <c:numFmt formatCode="General" sourceLinked="1"/>
        <c:majorTickMark val="out"/>
        <c:minorTickMark val="none"/>
        <c:tickLblPos val="nextTo"/>
        <c:crossAx val="146949248"/>
        <c:crosses val="max"/>
        <c:crossBetween val="between"/>
      </c:valAx>
      <c:catAx>
        <c:axId val="1469492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680000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30765267564694909"/>
          <c:y val="0.63217635429979857"/>
          <c:w val="0.49713490674776761"/>
          <c:h val="0.21295241320641373"/>
        </c:manualLayout>
      </c:layout>
      <c:overlay val="1"/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de-AT" sz="1600"/>
              <a:t>Arbeitslosenquoten Österreich - Deutschland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8919072615923014E-2"/>
          <c:y val="0.18428596617057427"/>
          <c:w val="0.89052537182852143"/>
          <c:h val="0.55107324376242683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Tabelle1!$B$11</c:f>
              <c:strCache>
                <c:ptCount val="1"/>
                <c:pt idx="0">
                  <c:v>Österreich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Tabelle1!$A$12:$A$18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Tabelle1!$B$12:$B$18</c:f>
              <c:numCache>
                <c:formatCode>#,##0.0</c:formatCode>
                <c:ptCount val="7"/>
                <c:pt idx="0">
                  <c:v>4.1408490236281352</c:v>
                </c:pt>
                <c:pt idx="1">
                  <c:v>5.3196250991303966</c:v>
                </c:pt>
                <c:pt idx="2">
                  <c:v>4.8349772977032739</c:v>
                </c:pt>
                <c:pt idx="3">
                  <c:v>4.5772862463489314</c:v>
                </c:pt>
                <c:pt idx="4">
                  <c:v>4.8798749765899014</c:v>
                </c:pt>
                <c:pt idx="5">
                  <c:v>5.3505587793915002</c:v>
                </c:pt>
                <c:pt idx="6">
                  <c:v>5.6393366989087488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Tabelle1!$C$11</c:f>
              <c:strCache>
                <c:ptCount val="1"/>
                <c:pt idx="0">
                  <c:v>Deutschland 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Tabelle1!$A$12:$A$18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Tabelle1!$C$12:$C$18</c:f>
              <c:numCache>
                <c:formatCode>#,##0.0</c:formatCode>
                <c:ptCount val="7"/>
                <c:pt idx="0">
                  <c:v>7.4</c:v>
                </c:pt>
                <c:pt idx="1">
                  <c:v>7.6</c:v>
                </c:pt>
                <c:pt idx="2">
                  <c:v>7</c:v>
                </c:pt>
                <c:pt idx="3">
                  <c:v>5.8</c:v>
                </c:pt>
                <c:pt idx="4">
                  <c:v>5.4</c:v>
                </c:pt>
                <c:pt idx="5">
                  <c:v>5.2</c:v>
                </c:pt>
                <c:pt idx="6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331520"/>
        <c:axId val="146333056"/>
      </c:lineChart>
      <c:catAx>
        <c:axId val="1463315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146333056"/>
        <c:crosses val="autoZero"/>
        <c:auto val="1"/>
        <c:lblAlgn val="ctr"/>
        <c:lblOffset val="100"/>
        <c:noMultiLvlLbl val="0"/>
      </c:catAx>
      <c:valAx>
        <c:axId val="146333056"/>
        <c:scaling>
          <c:orientation val="minMax"/>
          <c:min val="3.5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146331520"/>
        <c:crosses val="autoZero"/>
        <c:crossBetween val="between"/>
        <c:majorUnit val="0.5"/>
      </c:valAx>
    </c:plotArea>
    <c:legend>
      <c:legendPos val="b"/>
      <c:layout>
        <c:manualLayout>
          <c:xMode val="edge"/>
          <c:yMode val="edge"/>
          <c:x val="0.27364783749857352"/>
          <c:y val="0.82499872576919042"/>
          <c:w val="0.4527043250028529"/>
          <c:h val="8.5183244145305717E-2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spPr>
    <a:ln>
      <a:solidFill>
        <a:schemeClr val="bg1">
          <a:lumMod val="50000"/>
        </a:schemeClr>
      </a:solidFill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0.04388</cdr:x>
      <cdr:y>0.09879</cdr:y>
    </cdr:from>
    <cdr:to>
      <cdr:x>0.17553</cdr:x>
      <cdr:y>0.17137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314326" y="466726"/>
          <a:ext cx="942975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AT" sz="1400" dirty="0"/>
            <a:t>in Prozent</a:t>
          </a:r>
        </a:p>
      </cdr:txBody>
    </cdr:sp>
  </cdr:relSizeAnchor>
  <cdr:relSizeAnchor xmlns:cdr="http://schemas.openxmlformats.org/drawingml/2006/chartDrawing">
    <cdr:from>
      <cdr:x>0.03457</cdr:x>
      <cdr:y>0.90524</cdr:y>
    </cdr:from>
    <cdr:to>
      <cdr:x>0.67021</cdr:x>
      <cdr:y>0.98186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247617" y="4276715"/>
          <a:ext cx="4552983" cy="3619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AT" sz="1200" dirty="0" smtClean="0"/>
            <a:t>Datenquelle</a:t>
          </a:r>
          <a:r>
            <a:rPr lang="de-AT" sz="1200" dirty="0"/>
            <a:t>: </a:t>
          </a:r>
          <a:r>
            <a:rPr lang="de-AT" sz="1200" dirty="0" smtClean="0"/>
            <a:t>WIFO, </a:t>
          </a:r>
          <a:r>
            <a:rPr lang="de-AT" sz="1200" dirty="0"/>
            <a:t>nationale Berechnung laut AMS und HV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0.05526</cdr:x>
      <cdr:y>0.11589</cdr:y>
    </cdr:from>
    <cdr:to>
      <cdr:x>0.23012</cdr:x>
      <cdr:y>0.23047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319496" y="375311"/>
          <a:ext cx="1011004" cy="3710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AT" sz="1200"/>
            <a:t>2007 = 100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0.05581</cdr:x>
      <cdr:y>0.91525</cdr:y>
    </cdr:from>
    <cdr:to>
      <cdr:x>0.38867</cdr:x>
      <cdr:y>0.97677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425624" y="3888432"/>
          <a:ext cx="2538535" cy="2613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AT" sz="1100" dirty="0"/>
            <a:t>Quelle:</a:t>
          </a:r>
          <a:r>
            <a:rPr lang="de-AT" sz="1100" baseline="0" dirty="0"/>
            <a:t> </a:t>
          </a:r>
          <a:r>
            <a:rPr lang="de-AT" sz="1100" baseline="0" dirty="0" err="1"/>
            <a:t>Eurostat</a:t>
          </a:r>
          <a:endParaRPr lang="de-AT" sz="1100" dirty="0"/>
        </a:p>
      </cdr:txBody>
    </cdr:sp>
  </cdr:relSizeAnchor>
  <cdr:relSizeAnchor xmlns:cdr="http://schemas.openxmlformats.org/drawingml/2006/chartDrawing">
    <cdr:from>
      <cdr:x>0.09358</cdr:x>
      <cdr:y>0.10169</cdr:y>
    </cdr:from>
    <cdr:to>
      <cdr:x>0.24907</cdr:x>
      <cdr:y>0.16949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713656" y="432048"/>
          <a:ext cx="118583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AT" sz="1400" dirty="0"/>
            <a:t>EU-28 = 100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0.06049</cdr:x>
      <cdr:y>0.11355</cdr:y>
    </cdr:from>
    <cdr:to>
      <cdr:x>0.47448</cdr:x>
      <cdr:y>0.18681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304801" y="442914"/>
          <a:ext cx="2085975" cy="2857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AT" sz="1400" dirty="0"/>
            <a:t>Index 2.</a:t>
          </a:r>
          <a:r>
            <a:rPr lang="de-AT" sz="1400" baseline="0" dirty="0"/>
            <a:t> Quartal 2008 = 100</a:t>
          </a:r>
          <a:endParaRPr lang="de-AT" sz="14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0.06049</cdr:x>
      <cdr:y>0.11355</cdr:y>
    </cdr:from>
    <cdr:to>
      <cdr:x>0.47448</cdr:x>
      <cdr:y>0.18681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304801" y="442914"/>
          <a:ext cx="2085975" cy="2857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AT" sz="1400" dirty="0"/>
            <a:t>Index 2.</a:t>
          </a:r>
          <a:r>
            <a:rPr lang="de-AT" sz="1400" baseline="0" dirty="0"/>
            <a:t> Quartal 2008 = 100</a:t>
          </a:r>
          <a:endParaRPr lang="de-AT" sz="14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0.06042</cdr:x>
      <cdr:y>0.10801</cdr:y>
    </cdr:from>
    <cdr:to>
      <cdr:x>0.22328</cdr:x>
      <cdr:y>0.17306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330895" y="442915"/>
          <a:ext cx="89199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AT" sz="1200"/>
            <a:t>in Prozent</a:t>
          </a:r>
        </a:p>
      </cdr:txBody>
    </cdr:sp>
  </cdr:relSizeAnchor>
  <cdr:relSizeAnchor xmlns:cdr="http://schemas.openxmlformats.org/drawingml/2006/chartDrawing">
    <cdr:from>
      <cdr:x>0.03652</cdr:x>
      <cdr:y>0.90012</cdr:y>
    </cdr:from>
    <cdr:to>
      <cdr:x>0.26957</cdr:x>
      <cdr:y>0.98374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200026" y="3690939"/>
          <a:ext cx="1276350" cy="3428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AT" sz="1200"/>
            <a:t>Quelle: Eurostat</a:t>
          </a:r>
          <a:r>
            <a:rPr lang="de-AT" sz="1200" baseline="0"/>
            <a:t> </a:t>
          </a:r>
          <a:endParaRPr lang="de-AT" sz="12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024" cy="4953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7891" y="1"/>
            <a:ext cx="2945024" cy="4953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31198-D8FB-4528-A00A-E61B5CC2F94E}" type="datetimeFigureOut">
              <a:rPr lang="de-AT" smtClean="0"/>
              <a:t>10.06.2015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09110"/>
            <a:ext cx="2945024" cy="4953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7891" y="9409110"/>
            <a:ext cx="2945024" cy="4953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982BA-34B5-442D-A109-56A36CBAF22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77391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024" cy="4953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7891" y="1"/>
            <a:ext cx="2945024" cy="4953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88EBA-4F03-4CAE-9138-9F7A4B11D7E3}" type="datetimeFigureOut">
              <a:rPr lang="de-AT" smtClean="0"/>
              <a:t>10.06.2015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4538"/>
            <a:ext cx="4949825" cy="3713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136" y="4706148"/>
            <a:ext cx="5436234" cy="445769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09110"/>
            <a:ext cx="2945024" cy="4953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7891" y="9409110"/>
            <a:ext cx="2945024" cy="4953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593CC-3967-41FD-AC32-EF90B7EB5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00949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dirty="0" smtClean="0"/>
              <a:t>Quelle: </a:t>
            </a:r>
            <a:r>
              <a:rPr lang="de-AT" sz="1200" dirty="0" err="1" smtClean="0"/>
              <a:t>wifo</a:t>
            </a:r>
            <a:r>
              <a:rPr lang="de-AT" sz="1200" dirty="0" smtClean="0"/>
              <a:t>, nationale Berechnung laut AMS und HV</a:t>
            </a:r>
          </a:p>
          <a:p>
            <a:endParaRPr lang="de-AT" dirty="0" smtClean="0"/>
          </a:p>
          <a:p>
            <a:r>
              <a:rPr lang="de-AT" dirty="0" smtClean="0"/>
              <a:t>Aktualisiert: 18. 3. 2015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93CC-3967-41FD-AC32-EF90B7EB564C}" type="slidenum">
              <a:rPr lang="de-AT" smtClean="0">
                <a:solidFill>
                  <a:prstClr val="black"/>
                </a:solidFill>
              </a:rPr>
              <a:pPr/>
              <a:t>2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389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Quelle: AMECO</a:t>
            </a:r>
          </a:p>
          <a:p>
            <a:r>
              <a:rPr lang="de-AT" dirty="0" smtClean="0"/>
              <a:t>Aktualisiert: 18. 3. 2015</a:t>
            </a:r>
            <a:endParaRPr lang="de-AT" baseline="0" dirty="0" smtClean="0"/>
          </a:p>
          <a:p>
            <a:endParaRPr lang="de-AT" dirty="0" smtClean="0"/>
          </a:p>
          <a:p>
            <a:r>
              <a:rPr lang="de-AT" dirty="0" smtClean="0"/>
              <a:t>http://ec.europa.eu/economy_finance/ameco/user/serie/SelectSerie.cfm</a:t>
            </a:r>
          </a:p>
          <a:p>
            <a:endParaRPr lang="de-AT" dirty="0" smtClean="0"/>
          </a:p>
          <a:p>
            <a:r>
              <a:rPr lang="de-AT" dirty="0" err="1" smtClean="0"/>
              <a:t>Eurostat</a:t>
            </a:r>
            <a:r>
              <a:rPr lang="de-AT" dirty="0" smtClean="0"/>
              <a:t>:</a:t>
            </a:r>
          </a:p>
          <a:p>
            <a:endParaRPr lang="de-AT" dirty="0" smtClean="0"/>
          </a:p>
          <a:p>
            <a:r>
              <a:rPr lang="de-AT" dirty="0" smtClean="0"/>
              <a:t>http://appsso.eurostat.ec.europa.eu/nui/show.do?query=BOOKMARK_DS-406763_QID_25CFAE5E_UID_-3F171EB0&amp;layout=TIME,C,X,0;GEO,L,Y,0;UNIT,L,Z,0;NA_ITEM,L,Z,1;INDICATORS,C,Z,2;&amp;zSelection=DS-406763INDICATORS,OBS_FLAG;DS-406763UNIT,CP_MEUR;DS-406763NA_ITEM,B1GQ;&amp;rankName1=UNIT_1_2_-1_2&amp;rankName2=INDICATORS_1_2_-1_2&amp;rankName3=NA-ITEM_1_2_-1_2&amp;rankName4=TIME_1_0_0_0&amp;rankName5=GEO_1_2_0_1&amp;sortC=ASC_-1_FIRST&amp;rStp=&amp;cStp=&amp;rDCh=&amp;cDCh=&amp;rDM=true&amp;cDM=true&amp;footnes=false&amp;empty=false&amp;wai=false&amp;time_mode=ROLLING&amp;time_most_recent=false&amp;lang=DE&amp;cfo=%23%23%23.%23%23%23%2C%23%23%23</a:t>
            </a:r>
          </a:p>
          <a:p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93CC-3967-41FD-AC32-EF90B7EB564C}" type="slidenum">
              <a:rPr lang="de-AT" smtClean="0">
                <a:solidFill>
                  <a:prstClr val="black"/>
                </a:solidFill>
              </a:rPr>
              <a:pPr/>
              <a:t>4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456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Quelle: </a:t>
            </a:r>
            <a:r>
              <a:rPr lang="de-AT" dirty="0" err="1" smtClean="0"/>
              <a:t>Eurostat</a:t>
            </a:r>
            <a:r>
              <a:rPr lang="de-AT" dirty="0" smtClean="0"/>
              <a:t>, aktualisiert 26. 3. 2015</a:t>
            </a:r>
          </a:p>
          <a:p>
            <a:endParaRPr lang="de-AT" dirty="0" smtClean="0"/>
          </a:p>
          <a:p>
            <a:r>
              <a:rPr lang="de-AT" dirty="0" smtClean="0"/>
              <a:t>Bookmark:</a:t>
            </a:r>
          </a:p>
          <a:p>
            <a:endParaRPr lang="de-AT" dirty="0" smtClean="0"/>
          </a:p>
          <a:p>
            <a:r>
              <a:rPr lang="de-AT" dirty="0" smtClean="0"/>
              <a:t>http://appsso.eurostat.ec.europa.eu/nui/show.do?query=BOOKMARK_DS-420898_QID_-60B09D5B_UID_-3F171EB0&amp;layout=TIME,C,X,0;GEO,L,Y,0;UNIT,L,Z,0;NA_ITEM,L,Z,1;INDICATORS,C,Z,2;&amp;zSelection=DS-420898INDICATORS,OBS_FLAG;DS-420898NA_ITEM,B1GQ;DS-420898UNIT,CLV10_EUR_HAB;&amp;rankName1=UNIT_1_2_-1_2&amp;rankName2=INDICATORS_1_2_-1_2&amp;rankName3=NA-ITEM_1_2_-1_2&amp;rankName4=TIME_1_0_0_0&amp;rankName5=GEO_1_2_0_1&amp;sortC=ASC_-1_FIRST&amp;rStp=&amp;cStp=&amp;rDCh=&amp;cDCh=&amp;rDM=true&amp;cDM=true&amp;footnes=false&amp;empty=false&amp;wai=false&amp;time_mode=ROLLING&amp;time_most_recent=false&amp;lang=DE&amp;cfo=%23%23%23.%23%23%23%2C%23%23%23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93CC-3967-41FD-AC32-EF90B7EB564C}" type="slidenum">
              <a:rPr lang="de-AT" smtClean="0">
                <a:solidFill>
                  <a:prstClr val="black"/>
                </a:solidFill>
              </a:rPr>
              <a:pPr/>
              <a:t>5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389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Quelle: EUROSTAT, für Österreich Statistik Austria</a:t>
            </a:r>
          </a:p>
          <a:p>
            <a:r>
              <a:rPr lang="de-AT" dirty="0" smtClean="0"/>
              <a:t>2010=100, </a:t>
            </a:r>
          </a:p>
          <a:p>
            <a:r>
              <a:rPr lang="de-AT" dirty="0" smtClean="0"/>
              <a:t>NACE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Rev</a:t>
            </a:r>
            <a:r>
              <a:rPr lang="de-AT" baseline="0" dirty="0" smtClean="0"/>
              <a:t>. 2 </a:t>
            </a:r>
            <a:r>
              <a:rPr lang="de-AT" dirty="0" smtClean="0"/>
              <a:t>B-D (Bergbau und Gewinnung von Steinen</a:t>
            </a:r>
            <a:r>
              <a:rPr lang="de-AT" baseline="0" dirty="0" smtClean="0"/>
              <a:t> und Erden, Herstellung von Waren, Energieversorgung ohne Wärme- und Kälteversorgung)</a:t>
            </a:r>
            <a:r>
              <a:rPr lang="de-AT" dirty="0" smtClean="0"/>
              <a:t>,</a:t>
            </a:r>
            <a:r>
              <a:rPr lang="de-AT" baseline="0" dirty="0" smtClean="0"/>
              <a:t> saison- und </a:t>
            </a:r>
            <a:r>
              <a:rPr lang="de-AT" baseline="0" dirty="0" err="1" smtClean="0"/>
              <a:t>arbeitstätgig</a:t>
            </a:r>
            <a:r>
              <a:rPr lang="de-AT" baseline="0" dirty="0" smtClean="0"/>
              <a:t> </a:t>
            </a:r>
            <a:r>
              <a:rPr lang="de-AT" baseline="0" dirty="0" err="1" smtClean="0"/>
              <a:t>bereingt</a:t>
            </a:r>
            <a:endParaRPr lang="de-AT" dirty="0" smtClean="0"/>
          </a:p>
          <a:p>
            <a:endParaRPr lang="de-AT" dirty="0" smtClean="0"/>
          </a:p>
          <a:p>
            <a:r>
              <a:rPr lang="de-AT" dirty="0" smtClean="0"/>
              <a:t>Letztes Update: 02.06.2015</a:t>
            </a:r>
          </a:p>
          <a:p>
            <a:r>
              <a:rPr lang="de-AT" dirty="0" smtClean="0"/>
              <a:t>Bookmark:</a:t>
            </a:r>
          </a:p>
          <a:p>
            <a:endParaRPr lang="de-AT" dirty="0" smtClean="0"/>
          </a:p>
          <a:p>
            <a:r>
              <a:rPr lang="de-AT" dirty="0" smtClean="0"/>
              <a:t>http://appsso.eurostat.ec.europa.eu/nui/show.do?query=BOOKMARK_DS-069583_QID_34E702DC_UID_-3F171EB0&amp;layout=GEO,L,X,0;TIME,C,Y,0;INDIC_BT,L,Z,0;NACE_R2,L,Z,1;S_ADJ,L,Z,2;INDICATORS,C,Z,3;&amp;zSelection=DS-069583S_ADJ,SWDA;DS-069583INDIC_BT,PROD;DS-069583INDICATORS,OBS_FLAG;DS-069583NACE_R2,B-D;&amp;rankName1=INDIC-BT_1_2_-1_2&amp;rankName2=INDICATORS_1_2_-1_2&amp;rankName3=S-ADJ_1_2_-1_2&amp;rankName4=NACE-R2_1_2_-1_2&amp;rankName5=GEO_1_2_0_0&amp;rankName6=TIME_1_0_0_1&amp;sortR=ASC_-1_FIRST&amp;pprRK=FIRST&amp;pprSO=ASC&amp;ppcRK=FIRST&amp;ppcSO=PROTOCOL&amp;rStp=&amp;cStp=&amp;rDCh=&amp;cDCh=&amp;rDM=true&amp;cDM=true&amp;footnes=false&amp;empty=false&amp;wai=false&amp;time_mode=ROLLING&amp;time_most_recent=false&amp;lang=DE&amp;cfo=%23%23%23%2C%23%23%23.%23%23%23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93CC-3967-41FD-AC32-EF90B7EB564C}" type="slidenum">
              <a:rPr lang="de-AT" smtClean="0">
                <a:solidFill>
                  <a:prstClr val="black"/>
                </a:solidFill>
              </a:rPr>
              <a:pPr/>
              <a:t>6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599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dirty="0" smtClean="0"/>
              <a:t>Quelle: EUROSTAT, akt. 18. 3.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dirty="0" smtClean="0"/>
              <a:t>Erwerbstätigkeit nach A*10 Wirtschaftsbereichen [namq_10_a10_e]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dirty="0" smtClean="0"/>
              <a:t>http://appsso.eurostat.ec.europa.eu/nui/show.do?query=BOOKMARK_DS-406777_QID_-480BA300_UID_-3F171EB0&amp;layout=GEO,L,X,0;TIME,C,Y,0;UNIT,L,Z,0;NACE_R2,L,Z,1;S_ADJ,L,Z,2;NA_ITEM,L,Z,3;INDICATORS,C,Z,4;&amp;zSelection=DS-406777NACE_R2,TOTAL;DS-406777S_ADJ,NSA;DS-406777UNIT,THS_PER;DS-406777INDICATORS,OBS_FLAG;DS-406777NA_ITEM,EMP_DC;&amp;rankName1=UNIT_1_2_-1_2&amp;rankName2=INDICATORS_1_2_-1_2&amp;rankName3=NA-ITEM_1_2_-1_2&amp;rankName4=S-ADJ_1_2_-1_2&amp;rankName5=NACE-R2_1_2_-1_2&amp;rankName6=GEO_1_2_0_0&amp;rankName7=TIME_1_0_0_1&amp;sortR=ASC_-1_FIRST&amp;rStp=&amp;cStp=&amp;rDCh=&amp;cDCh=&amp;rDM=true&amp;cDM=true&amp;footnes=false&amp;empty=false&amp;wai=false&amp;time_mode=ROLLING&amp;time_most_recent=false&amp;lang=DE&amp;cfo=%23%23%23.%23%23%23%2C%23%23%23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93CC-3967-41FD-AC32-EF90B7EB564C}" type="slidenum">
              <a:rPr lang="de-AT" smtClean="0">
                <a:solidFill>
                  <a:prstClr val="black"/>
                </a:solidFill>
              </a:rPr>
              <a:pPr/>
              <a:t>7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389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dirty="0" smtClean="0"/>
              <a:t>Quelle: EUROSTAT, akt. 18. 3.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smtClean="0"/>
              <a:t>Erwerbstätigkeit nach A*10 Wirtschaftsbereichen [namq_10_a10_e]</a:t>
            </a:r>
            <a:endParaRPr lang="de-AT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dirty="0" smtClean="0"/>
              <a:t>http://appsso.eurostat.ec.europa.eu/nui/show.do?query=BOOKMARK_DS-406777_QID_-480BA300_UID_-3F171EB0&amp;layout=GEO,L,X,0;TIME,C,Y,0;UNIT,L,Z,0;NACE_R2,L,Z,1;S_ADJ,L,Z,2;NA_ITEM,L,Z,3;INDICATORS,C,Z,4;&amp;zSelection=DS-406777NACE_R2,TOTAL;DS-406777S_ADJ,NSA;DS-406777UNIT,THS_PER;DS-406777INDICATORS,OBS_FLAG;DS-406777NA_ITEM,EMP_DC;&amp;rankName1=UNIT_1_2_-1_2&amp;rankName2=INDICATORS_1_2_-1_2&amp;rankName3=NA-ITEM_1_2_-1_2&amp;rankName4=S-ADJ_1_2_-1_2&amp;rankName5=NACE-R2_1_2_-1_2&amp;rankName6=GEO_1_2_0_0&amp;rankName7=TIME_1_0_0_1&amp;sortR=ASC_-1_FIRST&amp;rStp=&amp;cStp=&amp;rDCh=&amp;cDCh=&amp;rDM=true&amp;cDM=true&amp;footnes=false&amp;empty=false&amp;wai=false&amp;time_mode=ROLLING&amp;time_most_recent=false&amp;lang=DE&amp;cfo=%23%23%23.%23%23%23%2C%23%23%23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93CC-3967-41FD-AC32-EF90B7EB564C}" type="slidenum">
              <a:rPr lang="de-AT" smtClean="0">
                <a:solidFill>
                  <a:prstClr val="black"/>
                </a:solidFill>
              </a:rPr>
              <a:pPr/>
              <a:t>8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389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dirty="0" smtClean="0"/>
              <a:t>Quelle: </a:t>
            </a:r>
            <a:r>
              <a:rPr lang="de-AT" sz="1200" dirty="0" err="1" smtClean="0"/>
              <a:t>Eurostat</a:t>
            </a:r>
            <a:endParaRPr lang="de-AT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dirty="0" smtClean="0"/>
              <a:t>Quelle für Österreich 2014 ist : STATISTIK AUSTRIA. Mikrozensus-Arbeitskräfteerhebung, Jahresdurchschnitt über alle Wochen. Bezogen auf die Erwerbspersonen im Alter von 15 bis 74 Jahren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/>
              <a:t>Aktualisiert: 23. 3. 2015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sz="1200" dirty="0" smtClean="0"/>
          </a:p>
          <a:p>
            <a:r>
              <a:rPr lang="de-AT" dirty="0" smtClean="0"/>
              <a:t>Bookmark:</a:t>
            </a:r>
          </a:p>
          <a:p>
            <a:endParaRPr lang="de-AT" dirty="0" smtClean="0"/>
          </a:p>
          <a:p>
            <a:r>
              <a:rPr lang="de-AT" dirty="0" smtClean="0"/>
              <a:t>http://appsso.eurostat.ec.europa.eu/nui/show.do?query=BOOKMARK_DS-055418_QID_79AE7137_UID_-3F171EB0&amp;layout=GEO,L,X,0;TIME,C,Y,0;S_ADJ,L,Z,0;AGE,L,Z,1;SEX,L,Z,2;INDICATORS,C,Z,3;&amp;zSelection=DS-055418INDICATORS,OBS_FLAG;DS-055418SEX,T;DS-055418S_ADJ,NSA;DS-055418AGE,TOTAL;&amp;rankName1=AGE_1_2_-1_2&amp;rankName2=INDICATORS_1_2_-1_2&amp;rankName3=SEX_1_2_-1_2&amp;rankName4=S-ADJ_1_2_-1_2&amp;rankName5=GEO_1_2_0_0&amp;rankName6=TIME_1_0_0_1&amp;sortR=ASC_-1_FIRST&amp;pprRK=FIRST&amp;pprSO=ASC&amp;ppcRK=FIRST&amp;ppcSO=PROTOCOL&amp;rStp=&amp;cStp=&amp;rDCh=&amp;cDCh=&amp;rDM=true&amp;cDM=true&amp;footnes=false&amp;empty=false&amp;wai=false&amp;time_mode=ROLLING&amp;time_most_recent=false&amp;lang=DE&amp;cfo=%23%23%23.%23%23%23%2C%23%23%23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93CC-3967-41FD-AC32-EF90B7EB564C}" type="slidenum">
              <a:rPr lang="de-AT" smtClean="0">
                <a:solidFill>
                  <a:prstClr val="black"/>
                </a:solidFill>
              </a:rPr>
              <a:pPr/>
              <a:t>13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389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8"/>
          <p:cNvSpPr txBox="1">
            <a:spLocks noChangeArrowheads="1"/>
          </p:cNvSpPr>
          <p:nvPr/>
        </p:nvSpPr>
        <p:spPr bwMode="auto">
          <a:xfrm>
            <a:off x="7543800" y="6400800"/>
            <a:ext cx="167640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AT" sz="1200" b="1">
                <a:latin typeface="Arial Narrow" pitchFamily="34" charset="0"/>
              </a:rPr>
              <a:t>www.arbeiterkammer.at</a:t>
            </a:r>
            <a:endParaRPr lang="de-DE" sz="1200" b="1">
              <a:latin typeface="Arial Narrow" pitchFamily="34" charset="0"/>
            </a:endParaRPr>
          </a:p>
        </p:txBody>
      </p:sp>
      <p:sp>
        <p:nvSpPr>
          <p:cNvPr id="6" name="Rectangle 41"/>
          <p:cNvSpPr>
            <a:spLocks noChangeArrowheads="1"/>
          </p:cNvSpPr>
          <p:nvPr/>
        </p:nvSpPr>
        <p:spPr bwMode="auto">
          <a:xfrm>
            <a:off x="0" y="0"/>
            <a:ext cx="1439863" cy="14398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latin typeface="+mn-lt"/>
            </a:endParaRPr>
          </a:p>
        </p:txBody>
      </p:sp>
      <p:pic>
        <p:nvPicPr>
          <p:cNvPr id="7" name="Picture 47" descr="akoesterreichr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6988" y="5662613"/>
            <a:ext cx="14970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74" name="Rectangle 42"/>
          <p:cNvSpPr>
            <a:spLocks noGrp="1" noChangeArrowheads="1"/>
          </p:cNvSpPr>
          <p:nvPr>
            <p:ph type="ctrTitle"/>
          </p:nvPr>
        </p:nvSpPr>
        <p:spPr>
          <a:xfrm>
            <a:off x="1447800" y="1484313"/>
            <a:ext cx="6172200" cy="2097087"/>
          </a:xfrm>
        </p:spPr>
        <p:txBody>
          <a:bodyPr lIns="91440" tIns="45720" anchor="ctr"/>
          <a:lstStyle>
            <a:lvl1pPr>
              <a:defRPr sz="38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18475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1439863" y="3886200"/>
            <a:ext cx="6180137" cy="1774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rgbClr val="FF0000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Abteilung Wirtschaftwissenschaft und Statistik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32563" y="269875"/>
            <a:ext cx="1925637" cy="53689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55650" y="269875"/>
            <a:ext cx="5624513" cy="53689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Abteilung Wirtschaftwissenschaft und Statistik</a:t>
            </a: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8"/>
          <p:cNvSpPr txBox="1">
            <a:spLocks noChangeArrowheads="1"/>
          </p:cNvSpPr>
          <p:nvPr/>
        </p:nvSpPr>
        <p:spPr bwMode="auto">
          <a:xfrm>
            <a:off x="7543800" y="6400800"/>
            <a:ext cx="167640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AT" sz="1200" b="1">
                <a:solidFill>
                  <a:prstClr val="black"/>
                </a:solidFill>
                <a:latin typeface="Arial Narrow" pitchFamily="34" charset="0"/>
              </a:rPr>
              <a:t>www.arbeiterkammer.at</a:t>
            </a:r>
            <a:endParaRPr lang="de-DE" sz="1200" b="1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6" name="Rectangle 41"/>
          <p:cNvSpPr>
            <a:spLocks noChangeArrowheads="1"/>
          </p:cNvSpPr>
          <p:nvPr/>
        </p:nvSpPr>
        <p:spPr bwMode="auto">
          <a:xfrm>
            <a:off x="0" y="0"/>
            <a:ext cx="1439863" cy="14398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black"/>
              </a:solidFill>
              <a:latin typeface="Arial"/>
            </a:endParaRPr>
          </a:p>
        </p:txBody>
      </p:sp>
      <p:pic>
        <p:nvPicPr>
          <p:cNvPr id="7" name="Picture 47" descr="akoesterreichr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6988" y="5662613"/>
            <a:ext cx="14970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74" name="Rectangle 42"/>
          <p:cNvSpPr>
            <a:spLocks noGrp="1" noChangeArrowheads="1"/>
          </p:cNvSpPr>
          <p:nvPr>
            <p:ph type="ctrTitle"/>
          </p:nvPr>
        </p:nvSpPr>
        <p:spPr>
          <a:xfrm>
            <a:off x="1447800" y="1484313"/>
            <a:ext cx="6172200" cy="2097087"/>
          </a:xfrm>
        </p:spPr>
        <p:txBody>
          <a:bodyPr lIns="91440" tIns="45720" anchor="ctr"/>
          <a:lstStyle>
            <a:lvl1pPr>
              <a:defRPr sz="38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18475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1439863" y="3886200"/>
            <a:ext cx="6180137" cy="1774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rgbClr val="FF0000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2737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solidFill>
            <a:srgbClr val="FFFFFF"/>
          </a:solidFill>
        </p:spPr>
        <p:txBody>
          <a:bodyPr/>
          <a:lstStyle>
            <a:lvl1pPr marL="457200" indent="-457200">
              <a:buClr>
                <a:srgbClr val="FF0000"/>
              </a:buClr>
              <a:buFont typeface="Wingdings" pitchFamily="2" charset="2"/>
              <a:buChar char="Ø"/>
              <a:defRPr/>
            </a:lvl1pPr>
            <a:lvl2pPr>
              <a:defRPr/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- 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Abteilung Wirtschaftwissenschaft und Statistik</a:t>
            </a:r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6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Abteilung Wirtschaftwissenschaft und Statistik</a:t>
            </a:r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439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62000" y="1676400"/>
            <a:ext cx="33528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67200" y="1676400"/>
            <a:ext cx="33528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Abteilung Wirtschaftwissenschaft und Statistik</a:t>
            </a:r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513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Abteilung Wirtschaftwissenschaft und Statistik</a:t>
            </a:r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22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Abteilung Wirtschaftwissenschaft und Statistik</a:t>
            </a:r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669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Abteilung Wirtschaftwissenschaft und Statistik</a:t>
            </a:r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87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Abteilung Wirtschaftwissenschaft und Statistik</a:t>
            </a:r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361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Abteilung Wirtschaftwissenschaft und Statistik</a:t>
            </a:r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Abteilung Wirtschaftwissenschaft und Statistik</a:t>
            </a:r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883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Abteilung Wirtschaftwissenschaft und Statistik</a:t>
            </a:r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817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32563" y="269875"/>
            <a:ext cx="1925637" cy="53689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55650" y="269875"/>
            <a:ext cx="5624513" cy="53689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Abteilung Wirtschaftwissenschaft und Statistik</a:t>
            </a:r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609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795963" y="6245225"/>
            <a:ext cx="2890837" cy="47625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accent1"/>
                </a:solidFill>
                <a:latin typeface="Arial" charset="0"/>
              </a:defRPr>
            </a:lvl1pPr>
          </a:lstStyle>
          <a:p>
            <a:fld id="{BD191471-BBDB-4D3C-96C8-A58A774FAEF6}" type="slidenum">
              <a:rPr lang="de-AT">
                <a:solidFill>
                  <a:srgbClr val="2DA2BF"/>
                </a:solidFill>
                <a:latin typeface="Arial"/>
              </a:rPr>
              <a:pPr/>
              <a:t>‹Nr.›</a:t>
            </a:fld>
            <a:endParaRPr lang="de-AT">
              <a:solidFill>
                <a:srgbClr val="2DA2BF"/>
              </a:solidFill>
              <a:latin typeface="Arial"/>
            </a:endParaRPr>
          </a:p>
          <a:p>
            <a:endParaRPr lang="de-AT" sz="1400">
              <a:solidFill>
                <a:srgbClr val="44B9E8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39750" y="6237288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256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Abteilung Wirtschaftwissenschaft und Statistik</a:t>
            </a: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62000" y="1676400"/>
            <a:ext cx="33528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67200" y="1676400"/>
            <a:ext cx="33528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Abteilung Wirtschaftwissenschaft und Statistik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Abteilung Wirtschaftwissenschaft und Statistik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Abteilung Wirtschaftwissenschaft und Statistik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Abteilung Wirtschaftwissenschaft und Statistik</a:t>
            </a:r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Abteilung Wirtschaftwissenschaft und Statistik</a:t>
            </a:r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Abteilung Wirtschaftwissenschaft und Statistik</a:t>
            </a: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76400"/>
            <a:ext cx="6858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Aufzählung Ebene 1</a:t>
            </a:r>
          </a:p>
          <a:p>
            <a:pPr lvl="1"/>
            <a:r>
              <a:rPr lang="en-US" smtClean="0"/>
              <a:t>Text Ebene 1</a:t>
            </a:r>
          </a:p>
          <a:p>
            <a:pPr lvl="2"/>
            <a:r>
              <a:rPr lang="en-US" smtClean="0"/>
              <a:t>Aufzählung Ebene 2</a:t>
            </a:r>
          </a:p>
          <a:p>
            <a:pPr lvl="3"/>
            <a:r>
              <a:rPr lang="en-US" smtClean="0"/>
              <a:t>Text Ebene 2 </a:t>
            </a:r>
          </a:p>
        </p:txBody>
      </p:sp>
      <p:sp>
        <p:nvSpPr>
          <p:cNvPr id="17442" name="Rectangle 34"/>
          <p:cNvSpPr>
            <a:spLocks noChangeArrowheads="1"/>
          </p:cNvSpPr>
          <p:nvPr/>
        </p:nvSpPr>
        <p:spPr bwMode="auto">
          <a:xfrm>
            <a:off x="0" y="0"/>
            <a:ext cx="719138" cy="71913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latin typeface="+mn-lt"/>
            </a:endParaRPr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7543800" y="6400800"/>
            <a:ext cx="167640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AT" sz="1200" b="1">
                <a:latin typeface="Arial Narrow" pitchFamily="34" charset="0"/>
              </a:rPr>
              <a:t>www.arbeiterkammer.at</a:t>
            </a:r>
            <a:endParaRPr lang="de-DE" sz="1200" b="1">
              <a:latin typeface="Arial Narrow" pitchFamily="34" charset="0"/>
            </a:endParaRPr>
          </a:p>
        </p:txBody>
      </p:sp>
      <p:sp>
        <p:nvSpPr>
          <p:cNvPr id="1029" name="Rectangle 36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69875"/>
            <a:ext cx="7702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000" tIns="540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KLICKEN SIE, UM DAS TITELFORMAT ZU BEARBEITEN</a:t>
            </a:r>
          </a:p>
        </p:txBody>
      </p:sp>
      <p:sp>
        <p:nvSpPr>
          <p:cNvPr id="17445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5650" y="6416675"/>
            <a:ext cx="6618288" cy="360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600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de-DE" smtClean="0"/>
              <a:t>Abteilung Wirtschaftwissenschaft und Statistik</a:t>
            </a:r>
            <a:endParaRPr lang="de-DE"/>
          </a:p>
        </p:txBody>
      </p:sp>
      <p:pic>
        <p:nvPicPr>
          <p:cNvPr id="1031" name="Picture 38" descr="akoesterreichro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46988" y="5661025"/>
            <a:ext cx="149701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3" r:id="rId2"/>
    <p:sldLayoutId id="2147483862" r:id="rId3"/>
    <p:sldLayoutId id="2147483861" r:id="rId4"/>
    <p:sldLayoutId id="2147483860" r:id="rId5"/>
    <p:sldLayoutId id="2147483859" r:id="rId6"/>
    <p:sldLayoutId id="2147483858" r:id="rId7"/>
    <p:sldLayoutId id="2147483857" r:id="rId8"/>
    <p:sldLayoutId id="2147483856" r:id="rId9"/>
    <p:sldLayoutId id="2147483855" r:id="rId10"/>
    <p:sldLayoutId id="2147483854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355600" indent="-355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chemeClr val="bg2"/>
        </a:buClr>
        <a:buFont typeface="Wingdings" pitchFamily="2" charset="2"/>
        <a:buBlip>
          <a:blip r:embed="rId14"/>
        </a:buBlip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357188" indent="100013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chemeClr val="accent2"/>
        </a:buClr>
        <a:buFont typeface="Wingdings" pitchFamily="2" charset="2"/>
        <a:defRPr sz="2400">
          <a:solidFill>
            <a:schemeClr val="tx1"/>
          </a:solidFill>
          <a:latin typeface="+mn-lt"/>
        </a:defRPr>
      </a:lvl2pPr>
      <a:lvl3pPr marL="647700" indent="-288925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chemeClr val="bg2"/>
        </a:buClr>
        <a:buFont typeface="Wingdings" pitchFamily="2" charset="2"/>
        <a:buBlip>
          <a:blip r:embed="rId14"/>
        </a:buBlip>
        <a:defRPr sz="2000" b="1">
          <a:solidFill>
            <a:schemeClr val="tx1"/>
          </a:solidFill>
          <a:latin typeface="+mn-lt"/>
        </a:defRPr>
      </a:lvl3pPr>
      <a:lvl4pPr marL="649288" indent="722313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chemeClr val="accent2"/>
        </a:buClr>
        <a:buFont typeface="Wingdings" pitchFamily="2" charset="2"/>
        <a:defRPr sz="2000">
          <a:solidFill>
            <a:schemeClr val="tx1"/>
          </a:solidFill>
          <a:latin typeface="+mn-lt"/>
        </a:defRPr>
      </a:lvl4pPr>
      <a:lvl5pPr marL="2155825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 sz="2000">
          <a:solidFill>
            <a:schemeClr val="tx1"/>
          </a:solidFill>
          <a:latin typeface="+mn-lt"/>
        </a:defRPr>
      </a:lvl5pPr>
      <a:lvl6pPr marL="2613025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 sz="2000">
          <a:solidFill>
            <a:schemeClr val="tx1"/>
          </a:solidFill>
          <a:latin typeface="+mn-lt"/>
        </a:defRPr>
      </a:lvl6pPr>
      <a:lvl7pPr marL="3070225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 sz="2000">
          <a:solidFill>
            <a:schemeClr val="tx1"/>
          </a:solidFill>
          <a:latin typeface="+mn-lt"/>
        </a:defRPr>
      </a:lvl7pPr>
      <a:lvl8pPr marL="3527425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 sz="2000">
          <a:solidFill>
            <a:schemeClr val="tx1"/>
          </a:solidFill>
          <a:latin typeface="+mn-lt"/>
        </a:defRPr>
      </a:lvl8pPr>
      <a:lvl9pPr marL="3984625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76400"/>
            <a:ext cx="6858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Aufzählung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1</a:t>
            </a:r>
          </a:p>
          <a:p>
            <a:pPr lvl="1"/>
            <a:r>
              <a:rPr lang="en-US" dirty="0" smtClean="0"/>
              <a:t>Text </a:t>
            </a:r>
            <a:r>
              <a:rPr lang="en-US" dirty="0" err="1" smtClean="0"/>
              <a:t>Ebene</a:t>
            </a:r>
            <a:r>
              <a:rPr lang="en-US" dirty="0" smtClean="0"/>
              <a:t> 1</a:t>
            </a:r>
          </a:p>
          <a:p>
            <a:pPr lvl="2"/>
            <a:r>
              <a:rPr lang="en-US" dirty="0" err="1" smtClean="0"/>
              <a:t>Aufzählung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> 2</a:t>
            </a:r>
          </a:p>
          <a:p>
            <a:pPr lvl="3"/>
            <a:r>
              <a:rPr lang="en-US" dirty="0" smtClean="0"/>
              <a:t>Text </a:t>
            </a:r>
            <a:r>
              <a:rPr lang="en-US" dirty="0" err="1" smtClean="0"/>
              <a:t>Ebene</a:t>
            </a:r>
            <a:r>
              <a:rPr lang="en-US" dirty="0" smtClean="0"/>
              <a:t> 2 </a:t>
            </a:r>
          </a:p>
        </p:txBody>
      </p:sp>
      <p:sp>
        <p:nvSpPr>
          <p:cNvPr id="17442" name="Rectangle 34"/>
          <p:cNvSpPr>
            <a:spLocks noChangeArrowheads="1"/>
          </p:cNvSpPr>
          <p:nvPr/>
        </p:nvSpPr>
        <p:spPr bwMode="auto">
          <a:xfrm>
            <a:off x="0" y="0"/>
            <a:ext cx="719138" cy="71913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black"/>
              </a:solidFill>
              <a:latin typeface="Arial"/>
            </a:endParaRPr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7543800" y="6400800"/>
            <a:ext cx="167640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AT" sz="1200" b="1">
                <a:solidFill>
                  <a:prstClr val="black"/>
                </a:solidFill>
                <a:latin typeface="Arial Narrow" pitchFamily="34" charset="0"/>
              </a:rPr>
              <a:t>www.arbeiterkammer.at</a:t>
            </a:r>
            <a:endParaRPr lang="de-DE" sz="1200" b="1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029" name="Rectangle 36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69875"/>
            <a:ext cx="7702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000" tIns="540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KLICKEN SIE, UM DAS TITELFORMAT ZU BEARBEITEN</a:t>
            </a:r>
          </a:p>
        </p:txBody>
      </p:sp>
      <p:sp>
        <p:nvSpPr>
          <p:cNvPr id="17445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5650" y="6416675"/>
            <a:ext cx="6618288" cy="360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600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Abteilung Wirtschaftwissenschaft und Statistik</a:t>
            </a:r>
            <a:endParaRPr lang="de-DE">
              <a:solidFill>
                <a:prstClr val="black"/>
              </a:solidFill>
            </a:endParaRPr>
          </a:p>
        </p:txBody>
      </p:sp>
      <p:pic>
        <p:nvPicPr>
          <p:cNvPr id="1031" name="Picture 38" descr="akoesterreichrot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46988" y="5661025"/>
            <a:ext cx="149701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858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355600" indent="-355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chemeClr val="bg2"/>
        </a:buClr>
        <a:buFont typeface="Wingdings" pitchFamily="2" charset="2"/>
        <a:buBlip>
          <a:blip r:embed="rId15"/>
        </a:buBlip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357188" indent="100013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chemeClr val="accent2"/>
        </a:buClr>
        <a:buFont typeface="Wingdings" pitchFamily="2" charset="2"/>
        <a:defRPr sz="2400">
          <a:solidFill>
            <a:schemeClr val="tx1"/>
          </a:solidFill>
          <a:latin typeface="+mn-lt"/>
        </a:defRPr>
      </a:lvl2pPr>
      <a:lvl3pPr marL="647700" indent="-288925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chemeClr val="bg2"/>
        </a:buClr>
        <a:buFont typeface="Wingdings" pitchFamily="2" charset="2"/>
        <a:buBlip>
          <a:blip r:embed="rId15"/>
        </a:buBlip>
        <a:defRPr sz="2000" b="1">
          <a:solidFill>
            <a:schemeClr val="tx1"/>
          </a:solidFill>
          <a:latin typeface="+mn-lt"/>
        </a:defRPr>
      </a:lvl3pPr>
      <a:lvl4pPr marL="649288" indent="722313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chemeClr val="accent2"/>
        </a:buClr>
        <a:buFont typeface="Wingdings" pitchFamily="2" charset="2"/>
        <a:defRPr sz="2000">
          <a:solidFill>
            <a:schemeClr val="tx1"/>
          </a:solidFill>
          <a:latin typeface="+mn-lt"/>
        </a:defRPr>
      </a:lvl4pPr>
      <a:lvl5pPr marL="2155825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 sz="2000">
          <a:solidFill>
            <a:schemeClr val="tx1"/>
          </a:solidFill>
          <a:latin typeface="+mn-lt"/>
        </a:defRPr>
      </a:lvl5pPr>
      <a:lvl6pPr marL="2613025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 sz="2000">
          <a:solidFill>
            <a:schemeClr val="tx1"/>
          </a:solidFill>
          <a:latin typeface="+mn-lt"/>
        </a:defRPr>
      </a:lvl6pPr>
      <a:lvl7pPr marL="3070225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 sz="2000">
          <a:solidFill>
            <a:schemeClr val="tx1"/>
          </a:solidFill>
          <a:latin typeface="+mn-lt"/>
        </a:defRPr>
      </a:lvl7pPr>
      <a:lvl8pPr marL="3527425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 sz="2000">
          <a:solidFill>
            <a:schemeClr val="tx1"/>
          </a:solidFill>
          <a:latin typeface="+mn-lt"/>
        </a:defRPr>
      </a:lvl8pPr>
      <a:lvl9pPr marL="3984625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75656" y="1772816"/>
            <a:ext cx="6172200" cy="2097087"/>
          </a:xfrm>
        </p:spPr>
        <p:txBody>
          <a:bodyPr/>
          <a:lstStyle/>
          <a:p>
            <a:pPr algn="ctr"/>
            <a:r>
              <a:rPr lang="de-AT" dirty="0" smtClean="0"/>
              <a:t>Herausforderung Rekordarbeitslosigkeit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180137" cy="1774825"/>
          </a:xfrm>
        </p:spPr>
        <p:txBody>
          <a:bodyPr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GPA </a:t>
            </a:r>
            <a:r>
              <a:rPr lang="de-AT" dirty="0" err="1" smtClean="0">
                <a:solidFill>
                  <a:schemeClr val="tx1"/>
                </a:solidFill>
              </a:rPr>
              <a:t>djp</a:t>
            </a:r>
            <a:r>
              <a:rPr lang="de-AT" dirty="0" smtClean="0">
                <a:solidFill>
                  <a:schemeClr val="tx1"/>
                </a:solidFill>
              </a:rPr>
              <a:t> - Bundesvorstand, 11. Juni 2015</a:t>
            </a:r>
          </a:p>
          <a:p>
            <a:pPr algn="ctr"/>
            <a:r>
              <a:rPr lang="de-AT" dirty="0" smtClean="0">
                <a:solidFill>
                  <a:schemeClr val="tx1"/>
                </a:solidFill>
              </a:rPr>
              <a:t>Markus </a:t>
            </a:r>
            <a:r>
              <a:rPr lang="de-AT" dirty="0" err="1" smtClean="0">
                <a:solidFill>
                  <a:schemeClr val="tx1"/>
                </a:solidFill>
              </a:rPr>
              <a:t>Marterbauer</a:t>
            </a:r>
            <a:endParaRPr lang="de-AT" dirty="0" smtClean="0">
              <a:solidFill>
                <a:schemeClr val="tx1"/>
              </a:solidFill>
            </a:endParaRPr>
          </a:p>
          <a:p>
            <a:pPr algn="ctr"/>
            <a:r>
              <a:rPr lang="de-AT" dirty="0" smtClean="0">
                <a:solidFill>
                  <a:schemeClr val="tx1"/>
                </a:solidFill>
              </a:rPr>
              <a:t>AK </a:t>
            </a:r>
            <a:r>
              <a:rPr lang="de-AT" dirty="0">
                <a:solidFill>
                  <a:schemeClr val="tx1"/>
                </a:solidFill>
              </a:rPr>
              <a:t>W</a:t>
            </a:r>
            <a:r>
              <a:rPr lang="de-AT" dirty="0" smtClean="0">
                <a:solidFill>
                  <a:schemeClr val="tx1"/>
                </a:solidFill>
              </a:rPr>
              <a:t>ien, Wirtschaftswissenschaft und Statistik</a:t>
            </a:r>
            <a:endParaRPr lang="de-A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17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Beschäftigung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7624" y="1412776"/>
            <a:ext cx="6858000" cy="3962400"/>
          </a:xfrm>
        </p:spPr>
        <p:txBody>
          <a:bodyPr/>
          <a:lstStyle/>
          <a:p>
            <a:r>
              <a:rPr lang="de-AT" dirty="0" smtClean="0"/>
              <a:t>Anstieg der Zahl der Beschäftigten</a:t>
            </a:r>
            <a:br>
              <a:rPr lang="de-AT" dirty="0" smtClean="0"/>
            </a:br>
            <a:r>
              <a:rPr lang="de-AT" dirty="0" smtClean="0"/>
              <a:t>trotz schwacher Konjunktur</a:t>
            </a:r>
          </a:p>
          <a:p>
            <a:r>
              <a:rPr lang="de-AT" dirty="0" smtClean="0">
                <a:solidFill>
                  <a:srgbClr val="FF0000"/>
                </a:solidFill>
              </a:rPr>
              <a:t>Stagnation des Arbeitsvolumens </a:t>
            </a:r>
            <a:br>
              <a:rPr lang="de-AT" dirty="0" smtClean="0">
                <a:solidFill>
                  <a:srgbClr val="FF0000"/>
                </a:solidFill>
              </a:rPr>
            </a:br>
            <a:r>
              <a:rPr lang="de-AT" dirty="0" smtClean="0">
                <a:solidFill>
                  <a:srgbClr val="FF0000"/>
                </a:solidFill>
              </a:rPr>
              <a:t>in Stunden</a:t>
            </a:r>
          </a:p>
          <a:p>
            <a:r>
              <a:rPr lang="de-AT" dirty="0" smtClean="0"/>
              <a:t>Stabile Realeinkommen im Durchschnitt, negative Lohndrift</a:t>
            </a:r>
          </a:p>
          <a:p>
            <a:r>
              <a:rPr lang="de-AT" dirty="0" smtClean="0">
                <a:solidFill>
                  <a:srgbClr val="FF0000"/>
                </a:solidFill>
              </a:rPr>
              <a:t>Segmentierung des Arbeitsmarktes</a:t>
            </a:r>
          </a:p>
          <a:p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Abteilung Wirtschaftswissenschaft und Statistik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4639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Beschäftigung</a:t>
            </a:r>
            <a:br>
              <a:rPr lang="de-AT" dirty="0" smtClean="0"/>
            </a:br>
            <a:r>
              <a:rPr lang="de-AT" dirty="0" smtClean="0"/>
              <a:t>Deutschland - Österreich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Abteilung Wirtschaftwissenschaft und Statistik</a:t>
            </a:r>
            <a:endParaRPr lang="de-DE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</p:nvPr>
        </p:nvGraphicFramePr>
        <p:xfrm>
          <a:off x="762000" y="1676400"/>
          <a:ext cx="68580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937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Bevölkerung im erwerbsfähigen Alter</a:t>
            </a:r>
            <a:br>
              <a:rPr lang="de-AT" dirty="0" smtClean="0"/>
            </a:br>
            <a:r>
              <a:rPr lang="de-AT" dirty="0" smtClean="0"/>
              <a:t>Deutschland und Österreich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Abteilung Wirtschaftwissenschaft und Statistik</a:t>
            </a:r>
            <a:endParaRPr lang="de-DE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</p:nvPr>
        </p:nvGraphicFramePr>
        <p:xfrm>
          <a:off x="762000" y="1676400"/>
          <a:ext cx="68580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1841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Arbeitslosenquote </a:t>
            </a:r>
            <a:br>
              <a:rPr lang="de-AT" dirty="0" smtClean="0"/>
            </a:br>
            <a:r>
              <a:rPr lang="de-AT" dirty="0" smtClean="0"/>
              <a:t>Österreich - Deutschland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Abteilung Wirtschaftwissenschaft und Statistik</a:t>
            </a:r>
            <a:endParaRPr lang="de-DE">
              <a:solidFill>
                <a:prstClr val="black"/>
              </a:solidFill>
            </a:endParaRP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6542064"/>
              </p:ext>
            </p:extLst>
          </p:nvPr>
        </p:nvGraphicFramePr>
        <p:xfrm>
          <a:off x="1043608" y="1628800"/>
          <a:ext cx="640871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114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Österreich - Deutschland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Beschäftigungswachstum ähnlich</a:t>
            </a:r>
          </a:p>
          <a:p>
            <a:r>
              <a:rPr lang="de-AT" dirty="0" smtClean="0">
                <a:solidFill>
                  <a:srgbClr val="FF0000"/>
                </a:solidFill>
              </a:rPr>
              <a:t>Bevölkerung im erwerbsfähigen Alter:</a:t>
            </a:r>
          </a:p>
          <a:p>
            <a:pPr marL="700088" lvl="1" indent="-342900">
              <a:buFont typeface="Arial" charset="0"/>
              <a:buChar char="•"/>
            </a:pPr>
            <a:r>
              <a:rPr lang="de-AT" dirty="0" smtClean="0"/>
              <a:t>Deutschland schrumpft: -1,6 Mio. seit 2000</a:t>
            </a:r>
          </a:p>
          <a:p>
            <a:pPr marL="700088" lvl="1" indent="-342900">
              <a:buFont typeface="Arial" charset="0"/>
              <a:buChar char="•"/>
            </a:pPr>
            <a:r>
              <a:rPr lang="de-AT" dirty="0"/>
              <a:t>Österreich wächst: +300.000 seit </a:t>
            </a:r>
            <a:r>
              <a:rPr lang="de-AT" dirty="0" smtClean="0"/>
              <a:t>2000</a:t>
            </a:r>
          </a:p>
          <a:p>
            <a:r>
              <a:rPr lang="de-AT" dirty="0" smtClean="0">
                <a:solidFill>
                  <a:srgbClr val="FF0000"/>
                </a:solidFill>
              </a:rPr>
              <a:t>Deshalb fällt die Arbeitslosigkeit in Deutschland und steigt in Österreich</a:t>
            </a:r>
          </a:p>
          <a:p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Abteilung Wirtschaftswissenschaft und Statistik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9122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Ansatzpunkte der Beschäftigungspolitik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916832"/>
            <a:ext cx="6858000" cy="3962400"/>
          </a:xfrm>
        </p:spPr>
        <p:txBody>
          <a:bodyPr/>
          <a:lstStyle/>
          <a:p>
            <a:r>
              <a:rPr lang="de-AT" dirty="0" smtClean="0"/>
              <a:t>Vollbeschäftigung und gerechte Verteilung als wichtigste Ziele der Wirtschaftspolitik</a:t>
            </a:r>
          </a:p>
          <a:p>
            <a:r>
              <a:rPr lang="de-AT" dirty="0" smtClean="0">
                <a:solidFill>
                  <a:srgbClr val="FF0000"/>
                </a:solidFill>
              </a:rPr>
              <a:t>Arbeitslosigkeit und Vermögenskonzentration beeinflussen</a:t>
            </a:r>
            <a:br>
              <a:rPr lang="de-AT" dirty="0" smtClean="0">
                <a:solidFill>
                  <a:srgbClr val="FF0000"/>
                </a:solidFill>
              </a:rPr>
            </a:br>
            <a:r>
              <a:rPr lang="de-AT" dirty="0" smtClean="0">
                <a:solidFill>
                  <a:srgbClr val="FF0000"/>
                </a:solidFill>
              </a:rPr>
              <a:t>die Machtverteilung zulasten der </a:t>
            </a:r>
            <a:r>
              <a:rPr lang="de-AT" dirty="0" err="1" smtClean="0">
                <a:solidFill>
                  <a:srgbClr val="FF0000"/>
                </a:solidFill>
              </a:rPr>
              <a:t>ArbeitnehmerInnen</a:t>
            </a:r>
            <a:endParaRPr lang="de-AT" dirty="0" smtClean="0">
              <a:solidFill>
                <a:srgbClr val="FF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prstClr val="black"/>
                </a:solidFill>
              </a:rPr>
              <a:t>Abteilung Wirtschaftswissenschaft und Statistik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855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Ansatzpunkte der Beschäftigungspolitik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340768"/>
            <a:ext cx="6858000" cy="3962400"/>
          </a:xfrm>
        </p:spPr>
        <p:txBody>
          <a:bodyPr/>
          <a:lstStyle/>
          <a:p>
            <a:r>
              <a:rPr lang="de-AT" dirty="0" smtClean="0"/>
              <a:t>EU-</a:t>
            </a:r>
            <a:r>
              <a:rPr lang="de-AT" dirty="0" err="1" smtClean="0"/>
              <a:t>Austeritätspolitik</a:t>
            </a:r>
            <a:r>
              <a:rPr lang="de-AT" dirty="0" smtClean="0"/>
              <a:t> gescheitert, Kurswechsel dringend</a:t>
            </a:r>
          </a:p>
          <a:p>
            <a:r>
              <a:rPr lang="de-AT" dirty="0" smtClean="0">
                <a:solidFill>
                  <a:srgbClr val="FF0000"/>
                </a:solidFill>
              </a:rPr>
              <a:t>Goldene Investitionsregel einführen</a:t>
            </a:r>
          </a:p>
          <a:p>
            <a:r>
              <a:rPr lang="de-AT" dirty="0" smtClean="0"/>
              <a:t>Ö: beschäftigungsfreundliche Struktur der Staatseinnahmen und Staatsausgaben</a:t>
            </a:r>
          </a:p>
          <a:p>
            <a:pPr marL="700088" lvl="1" indent="-342900">
              <a:buFont typeface="Arial" charset="0"/>
              <a:buChar char="•"/>
            </a:pPr>
            <a:r>
              <a:rPr lang="de-AT" dirty="0" smtClean="0">
                <a:solidFill>
                  <a:srgbClr val="FF0000"/>
                </a:solidFill>
              </a:rPr>
              <a:t>Entlastung </a:t>
            </a:r>
            <a:r>
              <a:rPr lang="de-AT" dirty="0">
                <a:solidFill>
                  <a:srgbClr val="FF0000"/>
                </a:solidFill>
              </a:rPr>
              <a:t>der </a:t>
            </a:r>
            <a:r>
              <a:rPr lang="de-AT" dirty="0" smtClean="0">
                <a:solidFill>
                  <a:srgbClr val="FF0000"/>
                </a:solidFill>
              </a:rPr>
              <a:t>Arbeitseinkommen,</a:t>
            </a:r>
            <a:br>
              <a:rPr lang="de-AT" dirty="0" smtClean="0">
                <a:solidFill>
                  <a:srgbClr val="FF0000"/>
                </a:solidFill>
              </a:rPr>
            </a:br>
            <a:r>
              <a:rPr lang="de-AT" dirty="0" smtClean="0">
                <a:solidFill>
                  <a:srgbClr val="FF0000"/>
                </a:solidFill>
              </a:rPr>
              <a:t>Besteuerung der Vermögen</a:t>
            </a:r>
          </a:p>
          <a:p>
            <a:pPr marL="700088" lvl="1" indent="-342900">
              <a:buFont typeface="Arial" charset="0"/>
              <a:buChar char="•"/>
            </a:pPr>
            <a:r>
              <a:rPr lang="de-AT" dirty="0" smtClean="0"/>
              <a:t>Kindergärten, Schulen, Sozialarbeit, Pflege; Wohnbau, </a:t>
            </a:r>
            <a:r>
              <a:rPr lang="de-AT" dirty="0" err="1" smtClean="0"/>
              <a:t>öff</a:t>
            </a:r>
            <a:r>
              <a:rPr lang="de-AT" dirty="0" smtClean="0"/>
              <a:t>. Verkehr, Energienetze</a:t>
            </a:r>
            <a:endParaRPr lang="de-AT" dirty="0"/>
          </a:p>
          <a:p>
            <a:pPr marL="700088" lvl="1" indent="-342900">
              <a:buFont typeface="Arial" charset="0"/>
              <a:buChar char="•"/>
            </a:pPr>
            <a:endParaRPr lang="de-AT" dirty="0" smtClean="0">
              <a:solidFill>
                <a:srgbClr val="FF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prstClr val="black"/>
                </a:solidFill>
              </a:rPr>
              <a:t>Abteilung Wirtschaftswissenschaft und Statistik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58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Ansatzpunkte der Beschäftigungspolitik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1600" y="2060848"/>
            <a:ext cx="6858000" cy="3962400"/>
          </a:xfrm>
        </p:spPr>
        <p:txBody>
          <a:bodyPr/>
          <a:lstStyle/>
          <a:p>
            <a:r>
              <a:rPr lang="de-AT" dirty="0" smtClean="0"/>
              <a:t>Ohne Verkürzung der Arbeitszeit kein Rückgang der Arbeitslosigkeit</a:t>
            </a:r>
          </a:p>
          <a:p>
            <a:r>
              <a:rPr lang="de-AT" dirty="0" smtClean="0">
                <a:solidFill>
                  <a:srgbClr val="FF0000"/>
                </a:solidFill>
              </a:rPr>
              <a:t>Verteilung bezahlte/unbezahlte Arbeit</a:t>
            </a:r>
          </a:p>
          <a:p>
            <a:r>
              <a:rPr lang="de-AT" dirty="0" smtClean="0"/>
              <a:t>Bildungskarenz, </a:t>
            </a:r>
            <a:r>
              <a:rPr lang="de-AT" dirty="0"/>
              <a:t>Urlaub, Überstunden</a:t>
            </a:r>
          </a:p>
          <a:p>
            <a:r>
              <a:rPr lang="de-AT" dirty="0" smtClean="0">
                <a:solidFill>
                  <a:srgbClr val="FF0000"/>
                </a:solidFill>
              </a:rPr>
              <a:t>Erfolgsprojekt Freizeitoption</a:t>
            </a:r>
          </a:p>
          <a:p>
            <a:endParaRPr lang="de-AT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prstClr val="black"/>
                </a:solidFill>
              </a:rPr>
              <a:t>Abteilung Wirtschaftswissenschaft und Statistik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909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Höchste Arbeitslosenquote seit 1950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prstClr val="black"/>
                </a:solidFill>
              </a:rPr>
              <a:t>Abteilung Wirtschaftswissenschaft und Statistik</a:t>
            </a:r>
            <a:endParaRPr lang="de-DE" dirty="0">
              <a:solidFill>
                <a:prstClr val="black"/>
              </a:solidFill>
            </a:endParaRPr>
          </a:p>
        </p:txBody>
      </p:sp>
      <p:graphicFrame>
        <p:nvGraphicFramePr>
          <p:cNvPr id="6" name="Chart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9818846"/>
              </p:ext>
            </p:extLst>
          </p:nvPr>
        </p:nvGraphicFramePr>
        <p:xfrm>
          <a:off x="971600" y="1412776"/>
          <a:ext cx="726638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2277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Determinanten der Arbeitslosigkeit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75656" y="2348880"/>
            <a:ext cx="6858000" cy="3962400"/>
          </a:xfrm>
        </p:spPr>
        <p:txBody>
          <a:bodyPr/>
          <a:lstStyle/>
          <a:p>
            <a:r>
              <a:rPr lang="de-AT" dirty="0" smtClean="0"/>
              <a:t>Eurokrise, wirtschaftliche Stagnation</a:t>
            </a:r>
          </a:p>
          <a:p>
            <a:r>
              <a:rPr lang="de-AT" dirty="0" smtClean="0">
                <a:solidFill>
                  <a:srgbClr val="FF0000"/>
                </a:solidFill>
              </a:rPr>
              <a:t>Stagnation des Arbeitsvolumens</a:t>
            </a:r>
          </a:p>
          <a:p>
            <a:r>
              <a:rPr lang="de-AT" dirty="0" smtClean="0"/>
              <a:t>Starker Anstieg des Angebots an Arbeitskräften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Abteilung Wirtschaftswissenschaft und Statistik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5831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Entwicklung des realen BIP </a:t>
            </a:r>
            <a:br>
              <a:rPr lang="de-AT" dirty="0" smtClean="0"/>
            </a:br>
            <a:r>
              <a:rPr lang="de-AT" dirty="0" smtClean="0"/>
              <a:t>2007 = 100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755650" y="5949281"/>
            <a:ext cx="6618288" cy="827758"/>
          </a:xfrm>
        </p:spPr>
        <p:txBody>
          <a:bodyPr/>
          <a:lstStyle/>
          <a:p>
            <a:pPr>
              <a:defRPr/>
            </a:pPr>
            <a:r>
              <a:rPr lang="de-DE" sz="1400" dirty="0" smtClean="0">
                <a:solidFill>
                  <a:prstClr val="black"/>
                </a:solidFill>
              </a:rPr>
              <a:t>Quelle: AMECO</a:t>
            </a:r>
          </a:p>
          <a:p>
            <a:pPr>
              <a:defRPr/>
            </a:pPr>
            <a:r>
              <a:rPr lang="de-DE" dirty="0" smtClean="0">
                <a:solidFill>
                  <a:prstClr val="black"/>
                </a:solidFill>
              </a:rPr>
              <a:t>Abteilung </a:t>
            </a:r>
            <a:r>
              <a:rPr lang="de-DE" dirty="0" err="1" smtClean="0">
                <a:solidFill>
                  <a:prstClr val="black"/>
                </a:solidFill>
              </a:rPr>
              <a:t>Wirtschaftwissenschaft</a:t>
            </a:r>
            <a:r>
              <a:rPr lang="de-DE" dirty="0" smtClean="0">
                <a:solidFill>
                  <a:prstClr val="black"/>
                </a:solidFill>
              </a:rPr>
              <a:t> und Statistik</a:t>
            </a:r>
            <a:endParaRPr lang="de-DE" dirty="0">
              <a:solidFill>
                <a:prstClr val="black"/>
              </a:solidFill>
            </a:endParaRP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</p:nvPr>
        </p:nvGraphicFramePr>
        <p:xfrm>
          <a:off x="762000" y="1676400"/>
          <a:ext cx="68580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0056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BIP pro Kopf zu Kaufkraftstandards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Abteilung Wirtschaftwissenschaft und Statistik</a:t>
            </a:r>
            <a:endParaRPr lang="de-DE">
              <a:solidFill>
                <a:prstClr val="black"/>
              </a:solidFill>
            </a:endParaRP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708505"/>
              </p:ext>
            </p:extLst>
          </p:nvPr>
        </p:nvGraphicFramePr>
        <p:xfrm>
          <a:off x="762000" y="1268760"/>
          <a:ext cx="762642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005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0" y="269875"/>
            <a:ext cx="7702550" cy="710853"/>
          </a:xfrm>
        </p:spPr>
        <p:txBody>
          <a:bodyPr/>
          <a:lstStyle/>
          <a:p>
            <a:r>
              <a:rPr lang="de-AT" dirty="0" smtClean="0"/>
              <a:t>Index der Industrieproduktion</a:t>
            </a:r>
            <a:endParaRPr lang="de-AT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290475"/>
              </p:ext>
            </p:extLst>
          </p:nvPr>
        </p:nvGraphicFramePr>
        <p:xfrm>
          <a:off x="611560" y="1381418"/>
          <a:ext cx="8352928" cy="4279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27584" y="5877272"/>
            <a:ext cx="6618288" cy="720080"/>
          </a:xfrm>
        </p:spPr>
        <p:txBody>
          <a:bodyPr/>
          <a:lstStyle/>
          <a:p>
            <a:pPr>
              <a:defRPr/>
            </a:pPr>
            <a:endParaRPr lang="de-AT" sz="1400" dirty="0" smtClean="0">
              <a:solidFill>
                <a:prstClr val="black"/>
              </a:solidFill>
            </a:endParaRPr>
          </a:p>
          <a:p>
            <a:pPr>
              <a:defRPr/>
            </a:pPr>
            <a:r>
              <a:rPr lang="de-AT" sz="1400" dirty="0" smtClean="0">
                <a:solidFill>
                  <a:prstClr val="black"/>
                </a:solidFill>
              </a:rPr>
              <a:t>Quelle</a:t>
            </a:r>
            <a:r>
              <a:rPr lang="de-AT" sz="1400" dirty="0">
                <a:solidFill>
                  <a:prstClr val="black"/>
                </a:solidFill>
              </a:rPr>
              <a:t>: </a:t>
            </a:r>
            <a:r>
              <a:rPr lang="de-AT" sz="1400" dirty="0" smtClean="0">
                <a:solidFill>
                  <a:prstClr val="black"/>
                </a:solidFill>
              </a:rPr>
              <a:t>EUROSTAT</a:t>
            </a:r>
            <a:endParaRPr lang="de-DE" sz="1400" dirty="0" smtClean="0">
              <a:solidFill>
                <a:prstClr val="black"/>
              </a:solidFill>
            </a:endParaRPr>
          </a:p>
          <a:p>
            <a:pPr>
              <a:defRPr/>
            </a:pPr>
            <a:endParaRPr lang="de-DE" dirty="0" smtClean="0">
              <a:solidFill>
                <a:prstClr val="black"/>
              </a:solidFill>
            </a:endParaRPr>
          </a:p>
          <a:p>
            <a:pPr>
              <a:defRPr/>
            </a:pPr>
            <a:r>
              <a:rPr lang="de-DE" dirty="0" smtClean="0">
                <a:solidFill>
                  <a:prstClr val="black"/>
                </a:solidFill>
              </a:rPr>
              <a:t>Abteilung </a:t>
            </a:r>
            <a:r>
              <a:rPr lang="de-DE" dirty="0">
                <a:solidFill>
                  <a:prstClr val="black"/>
                </a:solidFill>
              </a:rPr>
              <a:t>Wirtschaftswissenschaft und Statistik</a:t>
            </a:r>
          </a:p>
          <a:p>
            <a:pPr>
              <a:defRPr/>
            </a:pPr>
            <a:endParaRPr lang="de-DE" sz="1400" dirty="0" smtClean="0">
              <a:solidFill>
                <a:prstClr val="black"/>
              </a:solidFill>
            </a:endParaRPr>
          </a:p>
          <a:p>
            <a:pPr>
              <a:defRPr/>
            </a:pP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115616" y="1012086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prstClr val="black"/>
                </a:solidFill>
              </a:rPr>
              <a:t>2010 = 100</a:t>
            </a:r>
          </a:p>
        </p:txBody>
      </p:sp>
    </p:spTree>
    <p:extLst>
      <p:ext uri="{BB962C8B-B14F-4D97-AF65-F5344CB8AC3E}">
        <p14:creationId xmlns:p14="http://schemas.microsoft.com/office/powerpoint/2010/main" val="341303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Beschäftigte und Arbeitsstunden Österreich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prstClr val="black"/>
                </a:solidFill>
              </a:rPr>
              <a:t>Abteilung Wirtschaftswissenschaft und Statistik</a:t>
            </a:r>
            <a:endParaRPr lang="de-DE" dirty="0">
              <a:solidFill>
                <a:prstClr val="black"/>
              </a:solidFill>
            </a:endParaRPr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4698184"/>
              </p:ext>
            </p:extLst>
          </p:nvPr>
        </p:nvGraphicFramePr>
        <p:xfrm>
          <a:off x="683568" y="1484784"/>
          <a:ext cx="7416824" cy="4082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489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Beschäftigte und Arbeitsstunden</a:t>
            </a:r>
            <a:br>
              <a:rPr lang="de-AT" dirty="0" smtClean="0"/>
            </a:br>
            <a:r>
              <a:rPr lang="de-AT" dirty="0" smtClean="0"/>
              <a:t>EU-28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prstClr val="black"/>
                </a:solidFill>
              </a:rPr>
              <a:t>Abteilung Wirtschaftswissenschaft und Statistik</a:t>
            </a:r>
            <a:endParaRPr lang="de-DE" dirty="0">
              <a:solidFill>
                <a:prstClr val="black"/>
              </a:solidFill>
            </a:endParaRPr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0930602"/>
              </p:ext>
            </p:extLst>
          </p:nvPr>
        </p:nvGraphicFramePr>
        <p:xfrm>
          <a:off x="683568" y="1484784"/>
          <a:ext cx="7416824" cy="4082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359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Segmentierung des Arbeitsmarktes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7624" y="1412776"/>
            <a:ext cx="6858000" cy="3962400"/>
          </a:xfrm>
        </p:spPr>
        <p:txBody>
          <a:bodyPr/>
          <a:lstStyle/>
          <a:p>
            <a:r>
              <a:rPr lang="de-AT" dirty="0" smtClean="0"/>
              <a:t>Medianeinkommen unselbständig Beschäftigter, real, 2000-2013	   -4%</a:t>
            </a:r>
          </a:p>
          <a:p>
            <a:r>
              <a:rPr lang="de-AT" dirty="0" err="1" smtClean="0"/>
              <a:t>Medianeink</a:t>
            </a:r>
            <a:r>
              <a:rPr lang="de-AT" dirty="0" smtClean="0"/>
              <a:t>. stabil </a:t>
            </a:r>
            <a:r>
              <a:rPr lang="de-AT" dirty="0" err="1" smtClean="0"/>
              <a:t>Besch</a:t>
            </a:r>
            <a:r>
              <a:rPr lang="de-AT" dirty="0" smtClean="0"/>
              <a:t>., real	+33%</a:t>
            </a:r>
          </a:p>
          <a:p>
            <a:r>
              <a:rPr lang="de-AT" dirty="0" smtClean="0">
                <a:solidFill>
                  <a:srgbClr val="FF0000"/>
                </a:solidFill>
              </a:rPr>
              <a:t>50,5% der </a:t>
            </a:r>
            <a:r>
              <a:rPr lang="de-AT" dirty="0" err="1" smtClean="0">
                <a:solidFill>
                  <a:srgbClr val="FF0000"/>
                </a:solidFill>
              </a:rPr>
              <a:t>Besch</a:t>
            </a:r>
            <a:r>
              <a:rPr lang="de-AT" dirty="0" smtClean="0">
                <a:solidFill>
                  <a:srgbClr val="FF0000"/>
                </a:solidFill>
              </a:rPr>
              <a:t>.: ganzjährig Vollzeit</a:t>
            </a:r>
          </a:p>
          <a:p>
            <a:r>
              <a:rPr lang="de-AT" dirty="0" smtClean="0">
                <a:solidFill>
                  <a:srgbClr val="FF0000"/>
                </a:solidFill>
              </a:rPr>
              <a:t>Zunahme instabil und atypisch </a:t>
            </a:r>
            <a:r>
              <a:rPr lang="de-AT" dirty="0" err="1" smtClean="0">
                <a:solidFill>
                  <a:srgbClr val="FF0000"/>
                </a:solidFill>
              </a:rPr>
              <a:t>Besch</a:t>
            </a:r>
            <a:r>
              <a:rPr lang="de-AT" dirty="0" smtClean="0">
                <a:solidFill>
                  <a:srgbClr val="FF0000"/>
                </a:solidFill>
              </a:rPr>
              <a:t>.</a:t>
            </a:r>
          </a:p>
          <a:p>
            <a:r>
              <a:rPr lang="de-AT" dirty="0" smtClean="0"/>
              <a:t>2004-13:	</a:t>
            </a:r>
            <a:r>
              <a:rPr lang="de-AT" dirty="0" err="1" smtClean="0"/>
              <a:t>unselb</a:t>
            </a:r>
            <a:r>
              <a:rPr lang="de-AT" dirty="0" smtClean="0"/>
              <a:t>. </a:t>
            </a:r>
            <a:r>
              <a:rPr lang="de-AT" dirty="0" err="1" smtClean="0"/>
              <a:t>Besch</a:t>
            </a:r>
            <a:r>
              <a:rPr lang="de-AT" dirty="0" smtClean="0"/>
              <a:t>.	+520.000</a:t>
            </a:r>
          </a:p>
          <a:p>
            <a:pPr marL="0" indent="0">
              <a:buNone/>
            </a:pPr>
            <a:r>
              <a:rPr lang="de-AT" dirty="0"/>
              <a:t>	</a:t>
            </a:r>
            <a:r>
              <a:rPr lang="de-AT" dirty="0" smtClean="0"/>
              <a:t>	</a:t>
            </a:r>
            <a:r>
              <a:rPr lang="de-AT" dirty="0" err="1" smtClean="0"/>
              <a:t>ganzj</a:t>
            </a:r>
            <a:r>
              <a:rPr lang="de-AT" dirty="0" smtClean="0"/>
              <a:t> </a:t>
            </a:r>
            <a:r>
              <a:rPr lang="de-AT" dirty="0" err="1" smtClean="0"/>
              <a:t>vz</a:t>
            </a:r>
            <a:r>
              <a:rPr lang="de-AT" dirty="0" smtClean="0"/>
              <a:t> </a:t>
            </a:r>
            <a:r>
              <a:rPr lang="de-AT" dirty="0" err="1" smtClean="0"/>
              <a:t>Besch</a:t>
            </a:r>
            <a:r>
              <a:rPr lang="de-AT" dirty="0" smtClean="0"/>
              <a:t>.	+110.000	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Abteilung Wirtschaftswissenschaft und Statistik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4455326"/>
      </p:ext>
    </p:extLst>
  </p:cSld>
  <p:clrMapOvr>
    <a:masterClrMapping/>
  </p:clrMapOvr>
</p:sld>
</file>

<file path=ppt/theme/theme1.xml><?xml version="1.0" encoding="utf-8"?>
<a:theme xmlns:a="http://schemas.openxmlformats.org/drawingml/2006/main" name="AK Österreich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K_Neu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K_Neu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K_Neu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K_Neu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K_Neu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K_Neu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K_Neu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K_Neu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K_Neu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K_Neu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K_Neu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K_Neu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K Österreich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K_Neu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K_Neu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K_Neu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K_Neu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K_Neu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K_Neu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K_Neu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K_Neu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K_Neu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K_Neu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K_Neu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K_Neu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enutzerdefiniert 1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enutzerdefiniert 1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AK Österreich Vorlage</Template>
  <TotalTime>0</TotalTime>
  <Words>676</Words>
  <Application>Microsoft Office PowerPoint</Application>
  <PresentationFormat>Bildschirmpräsentation (4:3)</PresentationFormat>
  <Paragraphs>137</Paragraphs>
  <Slides>17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17</vt:i4>
      </vt:variant>
    </vt:vector>
  </HeadingPairs>
  <TitlesOfParts>
    <vt:vector size="19" baseType="lpstr">
      <vt:lpstr>AK Österreich</vt:lpstr>
      <vt:lpstr>1_AK Österreich</vt:lpstr>
      <vt:lpstr>Herausforderung Rekordarbeitslosigkeit</vt:lpstr>
      <vt:lpstr>Höchste Arbeitslosenquote seit 1950</vt:lpstr>
      <vt:lpstr>Determinanten der Arbeitslosigkeit</vt:lpstr>
      <vt:lpstr>Entwicklung des realen BIP  2007 = 100</vt:lpstr>
      <vt:lpstr>BIP pro Kopf zu Kaufkraftstandards</vt:lpstr>
      <vt:lpstr>Index der Industrieproduktion</vt:lpstr>
      <vt:lpstr>Beschäftigte und Arbeitsstunden Österreich</vt:lpstr>
      <vt:lpstr>Beschäftigte und Arbeitsstunden EU-28</vt:lpstr>
      <vt:lpstr>Segmentierung des Arbeitsmarktes</vt:lpstr>
      <vt:lpstr>Beschäftigung</vt:lpstr>
      <vt:lpstr>Beschäftigung Deutschland - Österreich</vt:lpstr>
      <vt:lpstr>Bevölkerung im erwerbsfähigen Alter Deutschland und Österreich</vt:lpstr>
      <vt:lpstr>Arbeitslosenquote  Österreich - Deutschland</vt:lpstr>
      <vt:lpstr>Österreich - Deutschland</vt:lpstr>
      <vt:lpstr>Ansatzpunkte der Beschäftigungspolitik</vt:lpstr>
      <vt:lpstr>Ansatzpunkte der Beschäftigungspolitik</vt:lpstr>
      <vt:lpstr>Ansatzpunkte der Beschäftigungspolitik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Aktuelle Konjunkturentwicklung</dc:title>
  <dc:creator>ZUCKERSTÄTTER Sepp;Christine.REITERLECHNER@akwien.at;Reinhold.RUSSINGER@akwien.at;KaiAxel.BIEHL@akwien.at</dc:creator>
  <cp:lastModifiedBy>MARTERBAUER Markus</cp:lastModifiedBy>
  <cp:revision>790</cp:revision>
  <cp:lastPrinted>2015-02-23T11:18:18Z</cp:lastPrinted>
  <dcterms:created xsi:type="dcterms:W3CDTF">2010-07-21T08:53:53Z</dcterms:created>
  <dcterms:modified xsi:type="dcterms:W3CDTF">2015-06-10T10:42:28Z</dcterms:modified>
</cp:coreProperties>
</file>