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24" r:id="rId2"/>
    <p:sldId id="556" r:id="rId3"/>
    <p:sldId id="386" r:id="rId4"/>
    <p:sldId id="426" r:id="rId5"/>
    <p:sldId id="525" r:id="rId6"/>
    <p:sldId id="526" r:id="rId7"/>
    <p:sldId id="282" r:id="rId8"/>
    <p:sldId id="281" r:id="rId9"/>
    <p:sldId id="557" r:id="rId10"/>
    <p:sldId id="283" r:id="rId11"/>
    <p:sldId id="284" r:id="rId12"/>
    <p:sldId id="285" r:id="rId13"/>
    <p:sldId id="286" r:id="rId14"/>
    <p:sldId id="287" r:id="rId15"/>
    <p:sldId id="288" r:id="rId16"/>
    <p:sldId id="289" r:id="rId17"/>
    <p:sldId id="297" r:id="rId18"/>
    <p:sldId id="259" r:id="rId19"/>
    <p:sldId id="558" r:id="rId20"/>
  </p:sldIdLst>
  <p:sldSz cx="12192000" cy="6858000"/>
  <p:notesSz cx="6669088" cy="9926638"/>
  <p:defaultTextStyle>
    <a:defPPr>
      <a:defRPr lang="de-AT"/>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1" autoAdjust="0"/>
    <p:restoredTop sz="94660"/>
  </p:normalViewPr>
  <p:slideViewPr>
    <p:cSldViewPr snapToGrid="0">
      <p:cViewPr varScale="1">
        <p:scale>
          <a:sx n="77" d="100"/>
          <a:sy n="77" d="100"/>
        </p:scale>
        <p:origin x="2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Datenreihe 1</c:v>
                </c:pt>
              </c:strCache>
            </c:strRef>
          </c:tx>
          <c:spPr>
            <a:solidFill>
              <a:srgbClr val="0070C0"/>
            </a:solidFill>
            <a:ln>
              <a:noFill/>
            </a:ln>
            <a:effectLst/>
            <a:scene3d>
              <a:camera prst="orthographicFront"/>
              <a:lightRig rig="threePt" dir="t"/>
            </a:scene3d>
            <a:sp3d>
              <a:bevelT/>
            </a:sp3d>
          </c:spPr>
          <c:invertIfNegative val="0"/>
          <c:dPt>
            <c:idx val="4"/>
            <c:invertIfNegative val="0"/>
            <c:bubble3D val="0"/>
            <c:spPr>
              <a:solidFill>
                <a:srgbClr val="0070C0"/>
              </a:solidFill>
              <a:ln>
                <a:noFill/>
              </a:ln>
              <a:effectLst>
                <a:outerShdw blurRad="50800" dist="38100" algn="l" rotWithShape="0">
                  <a:prstClr val="black">
                    <a:alpha val="40000"/>
                  </a:prstClr>
                </a:outerShdw>
              </a:effectLst>
              <a:scene3d>
                <a:camera prst="orthographicFront"/>
                <a:lightRig rig="threePt" dir="t"/>
              </a:scene3d>
              <a:sp3d>
                <a:bevelT w="133350"/>
              </a:sp3d>
            </c:spPr>
            <c:extLst>
              <c:ext xmlns:c16="http://schemas.microsoft.com/office/drawing/2014/chart" uri="{C3380CC4-5D6E-409C-BE32-E72D297353CC}">
                <c16:uniqueId val="{00000003-5C58-487A-8297-9E15B6A9B3B7}"/>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Tabelle1!$A$2:$A$7</c:f>
              <c:numCache>
                <c:formatCode>General</c:formatCode>
                <c:ptCount val="6"/>
                <c:pt idx="0">
                  <c:v>2017</c:v>
                </c:pt>
                <c:pt idx="1">
                  <c:v>2018</c:v>
                </c:pt>
                <c:pt idx="2">
                  <c:v>2019</c:v>
                </c:pt>
                <c:pt idx="3">
                  <c:v>2020</c:v>
                </c:pt>
                <c:pt idx="4">
                  <c:v>2021</c:v>
                </c:pt>
                <c:pt idx="5">
                  <c:v>2022</c:v>
                </c:pt>
              </c:numCache>
            </c:numRef>
          </c:cat>
          <c:val>
            <c:numRef>
              <c:f>Tabelle1!$B$2:$B$7</c:f>
              <c:numCache>
                <c:formatCode>#,##0</c:formatCode>
                <c:ptCount val="6"/>
                <c:pt idx="0">
                  <c:v>201</c:v>
                </c:pt>
                <c:pt idx="1">
                  <c:v>811</c:v>
                </c:pt>
                <c:pt idx="2">
                  <c:v>1854</c:v>
                </c:pt>
                <c:pt idx="3">
                  <c:v>3178</c:v>
                </c:pt>
                <c:pt idx="4">
                  <c:v>4855</c:v>
                </c:pt>
                <c:pt idx="5">
                  <c:v>6800</c:v>
                </c:pt>
              </c:numCache>
            </c:numRef>
          </c:val>
          <c:extLst>
            <c:ext xmlns:c16="http://schemas.microsoft.com/office/drawing/2014/chart" uri="{C3380CC4-5D6E-409C-BE32-E72D297353CC}">
              <c16:uniqueId val="{00000000-5C58-487A-8297-9E15B6A9B3B7}"/>
            </c:ext>
          </c:extLst>
        </c:ser>
        <c:dLbls>
          <c:dLblPos val="outEnd"/>
          <c:showLegendKey val="0"/>
          <c:showVal val="1"/>
          <c:showCatName val="0"/>
          <c:showSerName val="0"/>
          <c:showPercent val="0"/>
          <c:showBubbleSize val="0"/>
        </c:dLbls>
        <c:gapWidth val="90"/>
        <c:overlap val="-27"/>
        <c:axId val="477484136"/>
        <c:axId val="477484792"/>
      </c:barChart>
      <c:catAx>
        <c:axId val="477484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77484792"/>
        <c:crosses val="autoZero"/>
        <c:auto val="1"/>
        <c:lblAlgn val="ctr"/>
        <c:lblOffset val="100"/>
        <c:noMultiLvlLbl val="0"/>
      </c:catAx>
      <c:valAx>
        <c:axId val="477484792"/>
        <c:scaling>
          <c:orientation val="minMax"/>
          <c:max val="8000"/>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477484136"/>
        <c:crosses val="autoZero"/>
        <c:crossBetween val="between"/>
        <c:majorUnit val="2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Unternehmen</c:v>
                </c:pt>
              </c:strCache>
            </c:strRef>
          </c:tx>
          <c:spPr>
            <a:solidFill>
              <a:srgbClr val="C00000"/>
            </a:solidFill>
            <a:ln>
              <a:noFill/>
            </a:ln>
            <a:effectLst>
              <a:outerShdw blurRad="76200" dist="177800" dir="2400000" algn="l" rotWithShape="0">
                <a:prstClr val="black">
                  <a:alpha val="40000"/>
                </a:prstClr>
              </a:outerShdw>
            </a:effectLst>
            <a:scene3d>
              <a:camera prst="orthographicFront"/>
              <a:lightRig rig="threePt" dir="t"/>
            </a:scene3d>
            <a:sp3d>
              <a:bevelT w="1143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8.000</c:v>
                </c:pt>
                <c:pt idx="1">
                  <c:v>500.000</c:v>
                </c:pt>
                <c:pt idx="2">
                  <c:v>1.000.000</c:v>
                </c:pt>
                <c:pt idx="3">
                  <c:v>2.500.000</c:v>
                </c:pt>
                <c:pt idx="4">
                  <c:v>10.000.000</c:v>
                </c:pt>
                <c:pt idx="5">
                  <c:v>darüber</c:v>
                </c:pt>
              </c:strCache>
            </c:strRef>
          </c:cat>
          <c:val>
            <c:numRef>
              <c:f>Tabelle1!$B$2:$B$7</c:f>
              <c:numCache>
                <c:formatCode>0.00%</c:formatCode>
                <c:ptCount val="6"/>
                <c:pt idx="0">
                  <c:v>0.58599999999999997</c:v>
                </c:pt>
                <c:pt idx="1">
                  <c:v>0.36899999999999999</c:v>
                </c:pt>
                <c:pt idx="2">
                  <c:v>2.1999999999999999E-2</c:v>
                </c:pt>
                <c:pt idx="3">
                  <c:v>1.4E-2</c:v>
                </c:pt>
                <c:pt idx="4">
                  <c:v>7.0000000000000001E-3</c:v>
                </c:pt>
                <c:pt idx="5">
                  <c:v>2E-3</c:v>
                </c:pt>
              </c:numCache>
            </c:numRef>
          </c:val>
          <c:extLst>
            <c:ext xmlns:c16="http://schemas.microsoft.com/office/drawing/2014/chart" uri="{C3380CC4-5D6E-409C-BE32-E72D297353CC}">
              <c16:uniqueId val="{00000000-200F-4273-9AA7-364AEF0ADD8F}"/>
            </c:ext>
          </c:extLst>
        </c:ser>
        <c:ser>
          <c:idx val="1"/>
          <c:order val="1"/>
          <c:tx>
            <c:strRef>
              <c:f>Tabelle1!$C$1</c:f>
              <c:strCache>
                <c:ptCount val="1"/>
                <c:pt idx="0">
                  <c:v>KöSt</c:v>
                </c:pt>
              </c:strCache>
            </c:strRef>
          </c:tx>
          <c:spPr>
            <a:solidFill>
              <a:srgbClr val="0070C0"/>
            </a:solidFill>
            <a:ln>
              <a:noFill/>
            </a:ln>
            <a:effectLst>
              <a:outerShdw blurRad="50800" dist="165100" dir="2700000" algn="tl" rotWithShape="0">
                <a:prstClr val="black">
                  <a:alpha val="40000"/>
                </a:prstClr>
              </a:outerShdw>
            </a:effectLst>
            <a:scene3d>
              <a:camera prst="orthographicFront"/>
              <a:lightRig rig="threePt" dir="t"/>
            </a:scene3d>
            <a:sp3d>
              <a:bevelT w="1143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8.000</c:v>
                </c:pt>
                <c:pt idx="1">
                  <c:v>500.000</c:v>
                </c:pt>
                <c:pt idx="2">
                  <c:v>1.000.000</c:v>
                </c:pt>
                <c:pt idx="3">
                  <c:v>2.500.000</c:v>
                </c:pt>
                <c:pt idx="4">
                  <c:v>10.000.000</c:v>
                </c:pt>
                <c:pt idx="5">
                  <c:v>darüber</c:v>
                </c:pt>
              </c:strCache>
            </c:strRef>
          </c:cat>
          <c:val>
            <c:numRef>
              <c:f>Tabelle1!$C$2:$C$7</c:f>
              <c:numCache>
                <c:formatCode>0.00%</c:formatCode>
                <c:ptCount val="6"/>
                <c:pt idx="0">
                  <c:v>1.7000000000000001E-2</c:v>
                </c:pt>
                <c:pt idx="1">
                  <c:v>0.183</c:v>
                </c:pt>
                <c:pt idx="2">
                  <c:v>7.9000000000000001E-2</c:v>
                </c:pt>
                <c:pt idx="3">
                  <c:v>0.109</c:v>
                </c:pt>
                <c:pt idx="4">
                  <c:v>0.17</c:v>
                </c:pt>
                <c:pt idx="5">
                  <c:v>0.443</c:v>
                </c:pt>
              </c:numCache>
            </c:numRef>
          </c:val>
          <c:extLst>
            <c:ext xmlns:c16="http://schemas.microsoft.com/office/drawing/2014/chart" uri="{C3380CC4-5D6E-409C-BE32-E72D297353CC}">
              <c16:uniqueId val="{00000001-200F-4273-9AA7-364AEF0ADD8F}"/>
            </c:ext>
          </c:extLst>
        </c:ser>
        <c:dLbls>
          <c:showLegendKey val="0"/>
          <c:showVal val="0"/>
          <c:showCatName val="0"/>
          <c:showSerName val="0"/>
          <c:showPercent val="0"/>
          <c:showBubbleSize val="0"/>
        </c:dLbls>
        <c:gapWidth val="42"/>
        <c:axId val="347070872"/>
        <c:axId val="347067592"/>
      </c:barChart>
      <c:catAx>
        <c:axId val="347070872"/>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de-AT" b="1" dirty="0">
                    <a:solidFill>
                      <a:schemeClr val="tx1"/>
                    </a:solidFill>
                  </a:rPr>
                  <a:t>Steuerpflichtiger Jahresgewinn</a:t>
                </a:r>
              </a:p>
            </c:rich>
          </c:tx>
          <c:layout>
            <c:manualLayout>
              <c:xMode val="edge"/>
              <c:yMode val="edge"/>
              <c:x val="0.38088389686583296"/>
              <c:y val="0.9459725736640392"/>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de-DE"/>
          </a:p>
        </c:txPr>
        <c:crossAx val="347067592"/>
        <c:crosses val="autoZero"/>
        <c:auto val="1"/>
        <c:lblAlgn val="ctr"/>
        <c:lblOffset val="100"/>
        <c:noMultiLvlLbl val="0"/>
      </c:catAx>
      <c:valAx>
        <c:axId val="347067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47070872"/>
        <c:crosses val="autoZero"/>
        <c:crossBetween val="between"/>
      </c:valAx>
      <c:spPr>
        <a:noFill/>
        <a:ln>
          <a:noFill/>
        </a:ln>
        <a:effectLst/>
      </c:spPr>
    </c:plotArea>
    <c:legend>
      <c:legendPos val="t"/>
      <c:layout>
        <c:manualLayout>
          <c:xMode val="edge"/>
          <c:yMode val="edge"/>
          <c:x val="0.36190198651639133"/>
          <c:y val="0.14405209457013737"/>
          <c:w val="0.40201302043126963"/>
          <c:h val="5.472107041869898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Tabelle1!$B$1</c:f>
              <c:strCache>
                <c:ptCount val="1"/>
                <c:pt idx="0">
                  <c:v>Unternehmen</c:v>
                </c:pt>
              </c:strCache>
            </c:strRef>
          </c:tx>
          <c:spPr>
            <a:solidFill>
              <a:srgbClr val="C00000"/>
            </a:solidFill>
            <a:ln>
              <a:noFill/>
            </a:ln>
            <a:effectLst>
              <a:outerShdw blurRad="76200" dist="177800" dir="2400000" algn="l" rotWithShape="0">
                <a:prstClr val="black">
                  <a:alpha val="40000"/>
                </a:prstClr>
              </a:outerShdw>
            </a:effectLst>
            <a:scene3d>
              <a:camera prst="orthographicFront"/>
              <a:lightRig rig="threePt" dir="t"/>
            </a:scene3d>
            <a:sp3d>
              <a:bevelT w="1143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8.000</c:v>
                </c:pt>
                <c:pt idx="1">
                  <c:v>500.000</c:v>
                </c:pt>
                <c:pt idx="2">
                  <c:v>1.000.000</c:v>
                </c:pt>
                <c:pt idx="3">
                  <c:v>2.500.000</c:v>
                </c:pt>
                <c:pt idx="4">
                  <c:v>10.000.000</c:v>
                </c:pt>
                <c:pt idx="5">
                  <c:v>darüber</c:v>
                </c:pt>
              </c:strCache>
            </c:strRef>
          </c:cat>
          <c:val>
            <c:numRef>
              <c:f>Tabelle1!$B$2:$B$7</c:f>
              <c:numCache>
                <c:formatCode>0.00%</c:formatCode>
                <c:ptCount val="6"/>
                <c:pt idx="0">
                  <c:v>0.58599999999999997</c:v>
                </c:pt>
                <c:pt idx="1">
                  <c:v>0.36899999999999999</c:v>
                </c:pt>
                <c:pt idx="2">
                  <c:v>2.1999999999999999E-2</c:v>
                </c:pt>
                <c:pt idx="3">
                  <c:v>1.4E-2</c:v>
                </c:pt>
                <c:pt idx="4">
                  <c:v>7.0000000000000001E-3</c:v>
                </c:pt>
                <c:pt idx="5">
                  <c:v>2E-3</c:v>
                </c:pt>
              </c:numCache>
            </c:numRef>
          </c:val>
          <c:extLst>
            <c:ext xmlns:c16="http://schemas.microsoft.com/office/drawing/2014/chart" uri="{C3380CC4-5D6E-409C-BE32-E72D297353CC}">
              <c16:uniqueId val="{00000000-200F-4273-9AA7-364AEF0ADD8F}"/>
            </c:ext>
          </c:extLst>
        </c:ser>
        <c:ser>
          <c:idx val="1"/>
          <c:order val="1"/>
          <c:tx>
            <c:strRef>
              <c:f>Tabelle1!$C$1</c:f>
              <c:strCache>
                <c:ptCount val="1"/>
                <c:pt idx="0">
                  <c:v>KöSt</c:v>
                </c:pt>
              </c:strCache>
            </c:strRef>
          </c:tx>
          <c:spPr>
            <a:solidFill>
              <a:srgbClr val="0070C0"/>
            </a:solidFill>
            <a:ln>
              <a:noFill/>
            </a:ln>
            <a:effectLst>
              <a:outerShdw blurRad="50800" dist="165100" dir="2700000" algn="tl" rotWithShape="0">
                <a:prstClr val="black">
                  <a:alpha val="40000"/>
                </a:prstClr>
              </a:outerShdw>
            </a:effectLst>
            <a:scene3d>
              <a:camera prst="orthographicFront"/>
              <a:lightRig rig="threePt" dir="t"/>
            </a:scene3d>
            <a:sp3d>
              <a:bevelT w="1143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8.000</c:v>
                </c:pt>
                <c:pt idx="1">
                  <c:v>500.000</c:v>
                </c:pt>
                <c:pt idx="2">
                  <c:v>1.000.000</c:v>
                </c:pt>
                <c:pt idx="3">
                  <c:v>2.500.000</c:v>
                </c:pt>
                <c:pt idx="4">
                  <c:v>10.000.000</c:v>
                </c:pt>
                <c:pt idx="5">
                  <c:v>darüber</c:v>
                </c:pt>
              </c:strCache>
            </c:strRef>
          </c:cat>
          <c:val>
            <c:numRef>
              <c:f>Tabelle1!$C$2:$C$7</c:f>
              <c:numCache>
                <c:formatCode>0.00%</c:formatCode>
                <c:ptCount val="6"/>
                <c:pt idx="0">
                  <c:v>1.7000000000000001E-2</c:v>
                </c:pt>
                <c:pt idx="1">
                  <c:v>0.183</c:v>
                </c:pt>
                <c:pt idx="2">
                  <c:v>7.9000000000000001E-2</c:v>
                </c:pt>
                <c:pt idx="3">
                  <c:v>0.109</c:v>
                </c:pt>
                <c:pt idx="4">
                  <c:v>0.17</c:v>
                </c:pt>
                <c:pt idx="5">
                  <c:v>0.443</c:v>
                </c:pt>
              </c:numCache>
            </c:numRef>
          </c:val>
          <c:extLst>
            <c:ext xmlns:c16="http://schemas.microsoft.com/office/drawing/2014/chart" uri="{C3380CC4-5D6E-409C-BE32-E72D297353CC}">
              <c16:uniqueId val="{00000001-200F-4273-9AA7-364AEF0ADD8F}"/>
            </c:ext>
          </c:extLst>
        </c:ser>
        <c:dLbls>
          <c:showLegendKey val="0"/>
          <c:showVal val="0"/>
          <c:showCatName val="0"/>
          <c:showSerName val="0"/>
          <c:showPercent val="0"/>
          <c:showBubbleSize val="0"/>
        </c:dLbls>
        <c:gapWidth val="42"/>
        <c:axId val="347070872"/>
        <c:axId val="347067592"/>
      </c:barChart>
      <c:catAx>
        <c:axId val="347070872"/>
        <c:scaling>
          <c:orientation val="minMax"/>
        </c:scaling>
        <c:delete val="0"/>
        <c:axPos val="b"/>
        <c:title>
          <c:tx>
            <c:rich>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de-AT" b="1" dirty="0">
                    <a:solidFill>
                      <a:schemeClr val="tx1"/>
                    </a:solidFill>
                  </a:rPr>
                  <a:t>Steuerpflichtiger Jahresgewinn</a:t>
                </a:r>
              </a:p>
            </c:rich>
          </c:tx>
          <c:layout>
            <c:manualLayout>
              <c:xMode val="edge"/>
              <c:yMode val="edge"/>
              <c:x val="0.38088389686583296"/>
              <c:y val="0.9459725736640392"/>
            </c:manualLayout>
          </c:layout>
          <c:overlay val="0"/>
          <c:spPr>
            <a:noFill/>
            <a:ln>
              <a:noFill/>
            </a:ln>
            <a:effectLst/>
          </c:spPr>
          <c:txPr>
            <a:bodyPr rot="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de-DE"/>
          </a:p>
        </c:txPr>
        <c:crossAx val="347067592"/>
        <c:crosses val="autoZero"/>
        <c:auto val="1"/>
        <c:lblAlgn val="ctr"/>
        <c:lblOffset val="100"/>
        <c:noMultiLvlLbl val="0"/>
      </c:catAx>
      <c:valAx>
        <c:axId val="347067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347070872"/>
        <c:crosses val="autoZero"/>
        <c:crossBetween val="between"/>
      </c:valAx>
      <c:spPr>
        <a:noFill/>
        <a:ln>
          <a:noFill/>
        </a:ln>
        <a:effectLst/>
      </c:spPr>
    </c:plotArea>
    <c:legend>
      <c:legendPos val="t"/>
      <c:layout>
        <c:manualLayout>
          <c:xMode val="edge"/>
          <c:yMode val="edge"/>
          <c:x val="0.36190198651639133"/>
          <c:y val="0.14405209457013737"/>
          <c:w val="0.40201302043126963"/>
          <c:h val="5.472107041869898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a:outerShdw blurRad="50800" dist="152400" dir="18900000" algn="bl" rotWithShape="0">
                <a:prstClr val="black">
                  <a:alpha val="40000"/>
                </a:prstClr>
              </a:outerShdw>
            </a:effectLst>
            <a:scene3d>
              <a:camera prst="orthographicFront"/>
              <a:lightRig rig="threePt" dir="t"/>
            </a:scene3d>
            <a:sp3d>
              <a:bevelT w="133350" h="107950"/>
              <a:bevelB h="31750"/>
            </a:sp3d>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Tabelle9!$B$4:$B$7</c:f>
              <c:strCache>
                <c:ptCount val="4"/>
                <c:pt idx="0">
                  <c:v>Degressive AfA</c:v>
                </c:pt>
                <c:pt idx="1">
                  <c:v>Vorzeitige AfA</c:v>
                </c:pt>
                <c:pt idx="2">
                  <c:v>Investitionsfreibetrag</c:v>
                </c:pt>
                <c:pt idx="3">
                  <c:v>Senkung Körperschaftsteuer</c:v>
                </c:pt>
              </c:strCache>
            </c:strRef>
          </c:cat>
          <c:val>
            <c:numRef>
              <c:f>Tabelle9!$C$4:$C$7</c:f>
              <c:numCache>
                <c:formatCode>0.00</c:formatCode>
                <c:ptCount val="4"/>
                <c:pt idx="0">
                  <c:v>1.67</c:v>
                </c:pt>
                <c:pt idx="1">
                  <c:v>1.58</c:v>
                </c:pt>
                <c:pt idx="2">
                  <c:v>1.36</c:v>
                </c:pt>
                <c:pt idx="3">
                  <c:v>0.8</c:v>
                </c:pt>
              </c:numCache>
            </c:numRef>
          </c:val>
          <c:extLst>
            <c:ext xmlns:c16="http://schemas.microsoft.com/office/drawing/2014/chart" uri="{C3380CC4-5D6E-409C-BE32-E72D297353CC}">
              <c16:uniqueId val="{00000000-395C-40C0-901E-CC7797F8D633}"/>
            </c:ext>
          </c:extLst>
        </c:ser>
        <c:dLbls>
          <c:showLegendKey val="0"/>
          <c:showVal val="0"/>
          <c:showCatName val="0"/>
          <c:showSerName val="0"/>
          <c:showPercent val="0"/>
          <c:showBubbleSize val="0"/>
        </c:dLbls>
        <c:gapWidth val="93"/>
        <c:axId val="540945392"/>
        <c:axId val="540942112"/>
      </c:barChart>
      <c:catAx>
        <c:axId val="540945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e-DE"/>
          </a:p>
        </c:txPr>
        <c:crossAx val="540942112"/>
        <c:crosses val="autoZero"/>
        <c:auto val="1"/>
        <c:lblAlgn val="ctr"/>
        <c:lblOffset val="100"/>
        <c:noMultiLvlLbl val="0"/>
      </c:catAx>
      <c:valAx>
        <c:axId val="540942112"/>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e-DE"/>
          </a:p>
        </c:txPr>
        <c:crossAx val="54094539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A0B64171-FE06-41CD-8CB8-245C456B05B7}" type="datetimeFigureOut">
              <a:rPr lang="de-DE" smtClean="0"/>
              <a:t>25.01.2020</a:t>
            </a:fld>
            <a:endParaRPr lang="de-DE"/>
          </a:p>
        </p:txBody>
      </p:sp>
      <p:sp>
        <p:nvSpPr>
          <p:cNvPr id="4" name="Folienbildplatzhalter 3"/>
          <p:cNvSpPr>
            <a:spLocks noGrp="1" noRot="1" noChangeAspect="1"/>
          </p:cNvSpPr>
          <p:nvPr>
            <p:ph type="sldImg" idx="2"/>
          </p:nvPr>
        </p:nvSpPr>
        <p:spPr>
          <a:xfrm>
            <a:off x="357188" y="1239838"/>
            <a:ext cx="5954712" cy="335121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EFAD8B6B-EDD7-41C6-A555-FEC987DB8A91}" type="slidenum">
              <a:rPr lang="de-DE" smtClean="0"/>
              <a:t>‹Nr.›</a:t>
            </a:fld>
            <a:endParaRPr lang="de-DE"/>
          </a:p>
        </p:txBody>
      </p:sp>
    </p:spTree>
    <p:extLst>
      <p:ext uri="{BB962C8B-B14F-4D97-AF65-F5344CB8AC3E}">
        <p14:creationId xmlns:p14="http://schemas.microsoft.com/office/powerpoint/2010/main" val="1187584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New Roman" pitchFamily="18" charset="0"/>
              </a:defRPr>
            </a:lvl1pPr>
            <a:lvl2pPr marL="746518" indent="-287122">
              <a:defRPr sz="2400">
                <a:solidFill>
                  <a:schemeClr val="tx1"/>
                </a:solidFill>
                <a:latin typeface="Times New Roman" pitchFamily="18" charset="0"/>
              </a:defRPr>
            </a:lvl2pPr>
            <a:lvl3pPr marL="1148490" indent="-229698">
              <a:defRPr sz="2400">
                <a:solidFill>
                  <a:schemeClr val="tx1"/>
                </a:solidFill>
                <a:latin typeface="Times New Roman" pitchFamily="18" charset="0"/>
              </a:defRPr>
            </a:lvl3pPr>
            <a:lvl4pPr marL="1607885" indent="-229698">
              <a:defRPr sz="2400">
                <a:solidFill>
                  <a:schemeClr val="tx1"/>
                </a:solidFill>
                <a:latin typeface="Times New Roman" pitchFamily="18" charset="0"/>
              </a:defRPr>
            </a:lvl4pPr>
            <a:lvl5pPr marL="2067281" indent="-229698">
              <a:defRPr sz="2400">
                <a:solidFill>
                  <a:schemeClr val="tx1"/>
                </a:solidFill>
                <a:latin typeface="Times New Roman" pitchFamily="18" charset="0"/>
              </a:defRPr>
            </a:lvl5pPr>
            <a:lvl6pPr marL="2526677" indent="-229698" eaLnBrk="0" fontAlgn="base" hangingPunct="0">
              <a:spcBef>
                <a:spcPct val="0"/>
              </a:spcBef>
              <a:spcAft>
                <a:spcPct val="0"/>
              </a:spcAft>
              <a:defRPr sz="2400">
                <a:solidFill>
                  <a:schemeClr val="tx1"/>
                </a:solidFill>
                <a:latin typeface="Times New Roman" pitchFamily="18" charset="0"/>
              </a:defRPr>
            </a:lvl6pPr>
            <a:lvl7pPr marL="2986073" indent="-229698" eaLnBrk="0" fontAlgn="base" hangingPunct="0">
              <a:spcBef>
                <a:spcPct val="0"/>
              </a:spcBef>
              <a:spcAft>
                <a:spcPct val="0"/>
              </a:spcAft>
              <a:defRPr sz="2400">
                <a:solidFill>
                  <a:schemeClr val="tx1"/>
                </a:solidFill>
                <a:latin typeface="Times New Roman" pitchFamily="18" charset="0"/>
              </a:defRPr>
            </a:lvl7pPr>
            <a:lvl8pPr marL="3445469" indent="-229698" eaLnBrk="0" fontAlgn="base" hangingPunct="0">
              <a:spcBef>
                <a:spcPct val="0"/>
              </a:spcBef>
              <a:spcAft>
                <a:spcPct val="0"/>
              </a:spcAft>
              <a:defRPr sz="2400">
                <a:solidFill>
                  <a:schemeClr val="tx1"/>
                </a:solidFill>
                <a:latin typeface="Times New Roman" pitchFamily="18" charset="0"/>
              </a:defRPr>
            </a:lvl8pPr>
            <a:lvl9pPr marL="3904865" indent="-229698" eaLnBrk="0" fontAlgn="base" hangingPunct="0">
              <a:spcBef>
                <a:spcPct val="0"/>
              </a:spcBef>
              <a:spcAft>
                <a:spcPct val="0"/>
              </a:spcAft>
              <a:defRPr sz="2400">
                <a:solidFill>
                  <a:schemeClr val="tx1"/>
                </a:solidFill>
                <a:latin typeface="Times New Roman" pitchFamily="18" charset="0"/>
              </a:defRPr>
            </a:lvl9pPr>
          </a:lstStyle>
          <a:p>
            <a:fld id="{6E28EF88-6E44-45BF-AD05-2F56398E0481}" type="slidenum">
              <a:rPr lang="de-DE" altLang="de-DE" sz="1200"/>
              <a:pPr/>
              <a:t>1</a:t>
            </a:fld>
            <a:endParaRPr lang="de-DE" altLang="de-DE" sz="1200"/>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de-DE"/>
          </a:p>
        </p:txBody>
      </p:sp>
    </p:spTree>
    <p:extLst>
      <p:ext uri="{BB962C8B-B14F-4D97-AF65-F5344CB8AC3E}">
        <p14:creationId xmlns:p14="http://schemas.microsoft.com/office/powerpoint/2010/main" val="2304181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14400" y="1170432"/>
            <a:ext cx="10363200" cy="1143000"/>
          </a:xfrm>
        </p:spPr>
        <p:txBody>
          <a:bodyPr/>
          <a:lstStyle>
            <a:lvl1pPr>
              <a:defRPr/>
            </a:lvl1pPr>
          </a:lstStyle>
          <a:p>
            <a:pPr lvl="0"/>
            <a:r>
              <a:rPr lang="de-DE" noProof="0"/>
              <a:t>Mastertitelformat bearbeiten</a:t>
            </a:r>
          </a:p>
        </p:txBody>
      </p:sp>
      <p:sp>
        <p:nvSpPr>
          <p:cNvPr id="4099" name="Rectangle 3"/>
          <p:cNvSpPr>
            <a:spLocks noGrp="1" noChangeArrowheads="1"/>
          </p:cNvSpPr>
          <p:nvPr>
            <p:ph type="subTitle" idx="1"/>
          </p:nvPr>
        </p:nvSpPr>
        <p:spPr>
          <a:xfrm>
            <a:off x="1828800" y="2770632"/>
            <a:ext cx="8534400" cy="1752600"/>
          </a:xfrm>
        </p:spPr>
        <p:txBody>
          <a:bodyPr/>
          <a:lstStyle>
            <a:lvl1pPr marL="0" indent="0" algn="l">
              <a:buFontTx/>
              <a:buNone/>
              <a:defRPr/>
            </a:lvl1pPr>
          </a:lstStyle>
          <a:p>
            <a:pPr lvl="0"/>
            <a:r>
              <a:rPr lang="de-DE" noProof="0"/>
              <a:t>Master-Untertitelformat bearbeiten</a:t>
            </a:r>
          </a:p>
        </p:txBody>
      </p:sp>
      <p:pic>
        <p:nvPicPr>
          <p:cNvPr id="4108" name="Picture 1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48285" y="5832475"/>
            <a:ext cx="2118783"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0">
            <a:extLst>
              <a:ext uri="{FF2B5EF4-FFF2-40B4-BE49-F238E27FC236}">
                <a16:creationId xmlns:a16="http://schemas.microsoft.com/office/drawing/2014/main" id="{51889586-B1B1-4F99-9CB0-4DF416896E44}"/>
              </a:ext>
            </a:extLst>
          </p:cNvPr>
          <p:cNvGrpSpPr>
            <a:grpSpLocks/>
          </p:cNvGrpSpPr>
          <p:nvPr/>
        </p:nvGrpSpPr>
        <p:grpSpPr bwMode="auto">
          <a:xfrm rot="5400000">
            <a:off x="4441513" y="1862965"/>
            <a:ext cx="66675" cy="8539480"/>
            <a:chOff x="-543" y="-1196"/>
            <a:chExt cx="960" cy="10086"/>
          </a:xfrm>
        </p:grpSpPr>
        <p:sp>
          <p:nvSpPr>
            <p:cNvPr id="10" name="Rectangle 5">
              <a:extLst>
                <a:ext uri="{FF2B5EF4-FFF2-40B4-BE49-F238E27FC236}">
                  <a16:creationId xmlns:a16="http://schemas.microsoft.com/office/drawing/2014/main" id="{8BD0034B-FB98-4CDE-961C-B67BEAF11A3C}"/>
                </a:ext>
              </a:extLst>
            </p:cNvPr>
            <p:cNvSpPr>
              <a:spLocks noChangeArrowheads="1"/>
            </p:cNvSpPr>
            <p:nvPr/>
          </p:nvSpPr>
          <p:spPr bwMode="auto">
            <a:xfrm>
              <a:off x="-543" y="-1196"/>
              <a:ext cx="960" cy="7775"/>
            </a:xfrm>
            <a:prstGeom prst="rect">
              <a:avLst/>
            </a:prstGeom>
            <a:solidFill>
              <a:srgbClr val="8AC0C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defPPr>
                <a:defRPr lang="de-D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de-AT" sz="2400"/>
            </a:p>
          </p:txBody>
        </p:sp>
        <p:sp>
          <p:nvSpPr>
            <p:cNvPr id="11" name="Rectangle 6">
              <a:extLst>
                <a:ext uri="{FF2B5EF4-FFF2-40B4-BE49-F238E27FC236}">
                  <a16:creationId xmlns:a16="http://schemas.microsoft.com/office/drawing/2014/main" id="{CC03B181-FE6E-45ED-B7FA-388B88E20220}"/>
                </a:ext>
              </a:extLst>
            </p:cNvPr>
            <p:cNvSpPr>
              <a:spLocks noChangeArrowheads="1"/>
            </p:cNvSpPr>
            <p:nvPr/>
          </p:nvSpPr>
          <p:spPr bwMode="auto">
            <a:xfrm>
              <a:off x="-543" y="6579"/>
              <a:ext cx="960" cy="2311"/>
            </a:xfrm>
            <a:prstGeom prst="rect">
              <a:avLst/>
            </a:prstGeom>
            <a:solidFill>
              <a:srgbClr val="8AC0CF">
                <a:alpha val="5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defPPr>
                <a:defRPr lang="de-D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de-AT" sz="2400"/>
            </a:p>
          </p:txBody>
        </p:sp>
      </p:grpSp>
      <p:sp>
        <p:nvSpPr>
          <p:cNvPr id="12" name="Fußzeilenplatzhalter 3">
            <a:extLst>
              <a:ext uri="{FF2B5EF4-FFF2-40B4-BE49-F238E27FC236}">
                <a16:creationId xmlns:a16="http://schemas.microsoft.com/office/drawing/2014/main" id="{FE831A0D-42A9-4591-881D-88F8D76DDC69}"/>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47008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3">
            <a:extLst>
              <a:ext uri="{FF2B5EF4-FFF2-40B4-BE49-F238E27FC236}">
                <a16:creationId xmlns:a16="http://schemas.microsoft.com/office/drawing/2014/main" id="{1504606F-D026-4949-B90D-BF110722E674}"/>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129856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304800"/>
            <a:ext cx="2590800" cy="5791200"/>
          </a:xfrm>
        </p:spPr>
        <p:txBody>
          <a:bodyPr vert="eaVert"/>
          <a:lstStyle/>
          <a:p>
            <a:r>
              <a:rPr lang="de-DE"/>
              <a:t>Mastertitelformat bearbeiten</a:t>
            </a:r>
          </a:p>
        </p:txBody>
      </p:sp>
      <p:sp>
        <p:nvSpPr>
          <p:cNvPr id="3" name="Vertikaler Textplatzhalter 2"/>
          <p:cNvSpPr>
            <a:spLocks noGrp="1"/>
          </p:cNvSpPr>
          <p:nvPr>
            <p:ph type="body" orient="vert" idx="1"/>
          </p:nvPr>
        </p:nvSpPr>
        <p:spPr>
          <a:xfrm>
            <a:off x="914400" y="304800"/>
            <a:ext cx="7569200" cy="5791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3">
            <a:extLst>
              <a:ext uri="{FF2B5EF4-FFF2-40B4-BE49-F238E27FC236}">
                <a16:creationId xmlns:a16="http://schemas.microsoft.com/office/drawing/2014/main" id="{140133F2-A5A3-44AE-8396-7C76A962DBA2}"/>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2940770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Vertikaler Titel und Tex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56217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914400" y="304800"/>
            <a:ext cx="10363200" cy="1143000"/>
          </a:xfrm>
        </p:spPr>
        <p:txBody>
          <a:bodyPr/>
          <a:lstStyle/>
          <a:p>
            <a:r>
              <a:rPr lang="de-DE"/>
              <a:t>Mastertitelformat bearbeiten</a:t>
            </a:r>
          </a:p>
        </p:txBody>
      </p:sp>
      <p:sp>
        <p:nvSpPr>
          <p:cNvPr id="3" name="Tabellenplatzhalter 2"/>
          <p:cNvSpPr>
            <a:spLocks noGrp="1"/>
          </p:cNvSpPr>
          <p:nvPr>
            <p:ph type="tbl" idx="1"/>
          </p:nvPr>
        </p:nvSpPr>
        <p:spPr>
          <a:xfrm>
            <a:off x="914400" y="1981200"/>
            <a:ext cx="10363200" cy="4114800"/>
          </a:xfrm>
        </p:spPr>
        <p:txBody>
          <a:bodyPr/>
          <a:lstStyle/>
          <a:p>
            <a:pPr lvl="0"/>
            <a:r>
              <a:rPr lang="de-DE" noProof="0"/>
              <a:t>Tabelle durch Klicken auf Symbol hinzufügen</a:t>
            </a:r>
          </a:p>
        </p:txBody>
      </p:sp>
      <p:sp>
        <p:nvSpPr>
          <p:cNvPr id="4" name="Rectangle 5"/>
          <p:cNvSpPr>
            <a:spLocks noGrp="1" noChangeArrowheads="1"/>
          </p:cNvSpPr>
          <p:nvPr>
            <p:ph type="ftr" sz="quarter" idx="10"/>
          </p:nvPr>
        </p:nvSpPr>
        <p:spPr>
          <a:ln/>
        </p:spPr>
        <p:txBody>
          <a:bodyPr/>
          <a:lstStyle>
            <a:lvl1pPr>
              <a:defRPr/>
            </a:lvl1pPr>
          </a:lstStyle>
          <a:p>
            <a:endParaRPr lang="de-DE"/>
          </a:p>
        </p:txBody>
      </p:sp>
      <p:sp>
        <p:nvSpPr>
          <p:cNvPr id="5" name="Rectangle 6"/>
          <p:cNvSpPr>
            <a:spLocks noGrp="1" noChangeArrowheads="1"/>
          </p:cNvSpPr>
          <p:nvPr>
            <p:ph type="sldNum" sz="quarter" idx="11"/>
          </p:nvPr>
        </p:nvSpPr>
        <p:spPr>
          <a:ln/>
        </p:spPr>
        <p:txBody>
          <a:bodyPr/>
          <a:lstStyle>
            <a:lvl1pPr>
              <a:defRPr/>
            </a:lvl1pPr>
          </a:lstStyle>
          <a:p>
            <a:fld id="{FEBA54BE-54A1-43FE-9E6D-17D50B1C8A2B}" type="slidenum">
              <a:rPr lang="de-DE" smtClean="0"/>
              <a:t>‹Nr.›</a:t>
            </a:fld>
            <a:endParaRPr lang="de-DE"/>
          </a:p>
        </p:txBody>
      </p:sp>
    </p:spTree>
    <p:extLst>
      <p:ext uri="{BB962C8B-B14F-4D97-AF65-F5344CB8AC3E}">
        <p14:creationId xmlns:p14="http://schemas.microsoft.com/office/powerpoint/2010/main" val="1500346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914400" y="304800"/>
            <a:ext cx="10363200" cy="819944"/>
          </a:xfrm>
        </p:spPr>
        <p:txBody>
          <a:bodyPr/>
          <a:lstStyle>
            <a:lvl1pPr>
              <a:defRPr sz="2000">
                <a:solidFill>
                  <a:srgbClr val="002060"/>
                </a:solidFill>
              </a:defRPr>
            </a:lvl1pPr>
          </a:lstStyle>
          <a:p>
            <a:r>
              <a:rPr lang="de-DE"/>
              <a:t>Mastertitelformat bearbeiten</a:t>
            </a:r>
            <a:endParaRPr lang="de-DE" dirty="0"/>
          </a:p>
        </p:txBody>
      </p:sp>
      <p:sp>
        <p:nvSpPr>
          <p:cNvPr id="3" name="Inhaltsplatzhalter 2"/>
          <p:cNvSpPr>
            <a:spLocks noGrp="1"/>
          </p:cNvSpPr>
          <p:nvPr>
            <p:ph idx="1"/>
          </p:nvPr>
        </p:nvSpPr>
        <p:spPr>
          <a:xfrm>
            <a:off x="914400" y="1432560"/>
            <a:ext cx="10363200" cy="4300696"/>
          </a:xfrm>
        </p:spPr>
        <p:txBody>
          <a:bodyPr/>
          <a:lstStyle>
            <a:lvl1pPr marL="342900" indent="-342900">
              <a:buClr>
                <a:srgbClr val="002060"/>
              </a:buClr>
              <a:buFont typeface="Wingdings" pitchFamily="2" charset="2"/>
              <a:buChar char="§"/>
              <a:defRPr sz="1800"/>
            </a:lvl1pPr>
            <a:lvl2pPr marL="742950" indent="-285750">
              <a:buClr>
                <a:srgbClr val="002060"/>
              </a:buClr>
              <a:buFont typeface="Symbol" pitchFamily="18" charset="2"/>
              <a:buChar char="-"/>
              <a:defRPr sz="1600"/>
            </a:lvl2pPr>
            <a:lvl3pPr>
              <a:defRPr sz="12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Fußzeilenplatzhalter 3"/>
          <p:cNvSpPr>
            <a:spLocks noGrp="1"/>
          </p:cNvSpPr>
          <p:nvPr>
            <p:ph type="ftr" sz="quarter" idx="10"/>
          </p:nvPr>
        </p:nvSpPr>
        <p:spPr>
          <a:xfrm>
            <a:off x="4367808" y="6525344"/>
            <a:ext cx="7221173" cy="216024"/>
          </a:xfrm>
          <a:prstGeom prst="rect">
            <a:avLst/>
          </a:prstGeom>
        </p:spPr>
        <p:txBody>
          <a:bodyPr/>
          <a:lstStyle>
            <a:lvl1pPr algn="r">
              <a:defRPr sz="800"/>
            </a:lvl1pPr>
          </a:lstStyle>
          <a:p>
            <a:endParaRPr lang="de-DE"/>
          </a:p>
        </p:txBody>
      </p:sp>
    </p:spTree>
    <p:extLst>
      <p:ext uri="{BB962C8B-B14F-4D97-AF65-F5344CB8AC3E}">
        <p14:creationId xmlns:p14="http://schemas.microsoft.com/office/powerpoint/2010/main" val="214926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6" name="Fußzeilenplatzhalter 3">
            <a:extLst>
              <a:ext uri="{FF2B5EF4-FFF2-40B4-BE49-F238E27FC236}">
                <a16:creationId xmlns:a16="http://schemas.microsoft.com/office/drawing/2014/main" id="{F0AFD2C6-FB54-4ECD-ABE4-36B0658629A7}"/>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1468269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914400" y="1414272"/>
            <a:ext cx="5080000" cy="4114800"/>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6197600" y="1414272"/>
            <a:ext cx="5080000" cy="4114800"/>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Fußzeilenplatzhalter 3">
            <a:extLst>
              <a:ext uri="{FF2B5EF4-FFF2-40B4-BE49-F238E27FC236}">
                <a16:creationId xmlns:a16="http://schemas.microsoft.com/office/drawing/2014/main" id="{529DAC84-1012-45CA-BEB0-395B71DDA2F7}"/>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106538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Mastertitelformat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09600" y="2174875"/>
            <a:ext cx="5386917" cy="3951288"/>
          </a:xfrm>
        </p:spPr>
        <p:txBody>
          <a:bodyPr/>
          <a:lstStyle>
            <a:lvl1pPr>
              <a:defRPr sz="1600"/>
            </a:lvl1pPr>
            <a:lvl2pPr>
              <a:buClr>
                <a:srgbClr val="002060"/>
              </a:buCl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93368" y="2174875"/>
            <a:ext cx="5389033" cy="3951288"/>
          </a:xfrm>
        </p:spPr>
        <p:txBody>
          <a:bodyPr/>
          <a:lstStyle>
            <a:lvl1pPr>
              <a:defRPr sz="16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9" name="Fußzeilenplatzhalter 3">
            <a:extLst>
              <a:ext uri="{FF2B5EF4-FFF2-40B4-BE49-F238E27FC236}">
                <a16:creationId xmlns:a16="http://schemas.microsoft.com/office/drawing/2014/main" id="{0DE060B3-2A7B-4C27-BBF2-6D6F9ED2B727}"/>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373136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DE" dirty="0"/>
          </a:p>
        </p:txBody>
      </p:sp>
      <p:sp>
        <p:nvSpPr>
          <p:cNvPr id="5" name="Fußzeilenplatzhalter 3">
            <a:extLst>
              <a:ext uri="{FF2B5EF4-FFF2-40B4-BE49-F238E27FC236}">
                <a16:creationId xmlns:a16="http://schemas.microsoft.com/office/drawing/2014/main" id="{1CFB94E2-500B-488F-81E0-27DE8671F880}"/>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1229116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15610917-0D54-42E5-8E6A-61074412F611}"/>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66469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Fußzeilenplatzhalter 3">
            <a:extLst>
              <a:ext uri="{FF2B5EF4-FFF2-40B4-BE49-F238E27FC236}">
                <a16:creationId xmlns:a16="http://schemas.microsoft.com/office/drawing/2014/main" id="{503AE592-8227-41B4-B244-4B17F6A8E82C}"/>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2318152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7" name="Fußzeilenplatzhalter 3">
            <a:extLst>
              <a:ext uri="{FF2B5EF4-FFF2-40B4-BE49-F238E27FC236}">
                <a16:creationId xmlns:a16="http://schemas.microsoft.com/office/drawing/2014/main" id="{D7DADD23-B085-4557-B350-253937046AA4}"/>
              </a:ext>
            </a:extLst>
          </p:cNvPr>
          <p:cNvSpPr>
            <a:spLocks noGrp="1"/>
          </p:cNvSpPr>
          <p:nvPr>
            <p:ph type="ftr" sz="quarter" idx="10"/>
          </p:nvPr>
        </p:nvSpPr>
        <p:spPr>
          <a:xfrm>
            <a:off x="4367808" y="6525344"/>
            <a:ext cx="7221173" cy="216024"/>
          </a:xfrm>
        </p:spPr>
        <p:txBody>
          <a:bodyPr/>
          <a:lstStyle>
            <a:lvl1pPr algn="r">
              <a:defRPr sz="800"/>
            </a:lvl1pPr>
          </a:lstStyle>
          <a:p>
            <a:endParaRPr lang="de-DE"/>
          </a:p>
        </p:txBody>
      </p:sp>
    </p:spTree>
    <p:extLst>
      <p:ext uri="{BB962C8B-B14F-4D97-AF65-F5344CB8AC3E}">
        <p14:creationId xmlns:p14="http://schemas.microsoft.com/office/powerpoint/2010/main" val="324529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304800"/>
            <a:ext cx="10363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dirty="0"/>
              <a:t>Klicken Sie, um das Format des Titel-Masters zu bearbeiten.</a:t>
            </a:r>
          </a:p>
        </p:txBody>
      </p:sp>
      <p:sp>
        <p:nvSpPr>
          <p:cNvPr id="3075" name="Rectangle 3"/>
          <p:cNvSpPr>
            <a:spLocks noGrp="1" noChangeArrowheads="1"/>
          </p:cNvSpPr>
          <p:nvPr>
            <p:ph type="body" idx="1"/>
          </p:nvPr>
        </p:nvSpPr>
        <p:spPr bwMode="auto">
          <a:xfrm>
            <a:off x="914400" y="1386840"/>
            <a:ext cx="10363200" cy="4490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Klicken Sie, um die Textformatierung des Masters zu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080" name="Rectangle 8"/>
          <p:cNvSpPr>
            <a:spLocks noChangeArrowheads="1"/>
          </p:cNvSpPr>
          <p:nvPr/>
        </p:nvSpPr>
        <p:spPr bwMode="auto">
          <a:xfrm>
            <a:off x="119115" y="6219968"/>
            <a:ext cx="3452283" cy="2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de-DE" sz="1000" dirty="0">
                <a:latin typeface="Arial" charset="0"/>
              </a:rPr>
              <a:t>Volkswirtschaftliches Referat</a:t>
            </a:r>
          </a:p>
        </p:txBody>
      </p:sp>
      <p:sp>
        <p:nvSpPr>
          <p:cNvPr id="3084" name="Text Box 12"/>
          <p:cNvSpPr txBox="1">
            <a:spLocks noChangeArrowheads="1"/>
          </p:cNvSpPr>
          <p:nvPr/>
        </p:nvSpPr>
        <p:spPr bwMode="auto">
          <a:xfrm rot="16200000">
            <a:off x="-257175" y="5294784"/>
            <a:ext cx="12255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fld id="{6381BF07-5E05-48B7-9CF5-A27E85474CAC}" type="slidenum">
              <a:rPr lang="de-DE" sz="900"/>
              <a:pPr>
                <a:spcBef>
                  <a:spcPct val="50000"/>
                </a:spcBef>
              </a:pPr>
              <a:t>‹Nr.›</a:t>
            </a:fld>
            <a:r>
              <a:rPr lang="de-DE" sz="900"/>
              <a:t>/</a:t>
            </a:r>
            <a:fld id="{71685103-CC82-4E70-819E-E7C4F02AF7C1}" type="datetime1">
              <a:rPr lang="de-DE" sz="900"/>
              <a:pPr>
                <a:spcBef>
                  <a:spcPct val="50000"/>
                </a:spcBef>
              </a:pPr>
              <a:t>25.01.2020</a:t>
            </a:fld>
            <a:endParaRPr lang="de-DE" sz="900"/>
          </a:p>
        </p:txBody>
      </p:sp>
      <p:pic>
        <p:nvPicPr>
          <p:cNvPr id="3085" name="Picture 13"/>
          <p:cNvPicPr>
            <a:picLocks noChangeAspect="1" noChangeArrowheads="1"/>
          </p:cNvPicPr>
          <p:nvPr/>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48285" y="6092358"/>
            <a:ext cx="2118783"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10">
            <a:extLst>
              <a:ext uri="{FF2B5EF4-FFF2-40B4-BE49-F238E27FC236}">
                <a16:creationId xmlns:a16="http://schemas.microsoft.com/office/drawing/2014/main" id="{DA8574C0-F055-4DF1-BCE5-7EA14D593507}"/>
              </a:ext>
            </a:extLst>
          </p:cNvPr>
          <p:cNvGrpSpPr>
            <a:grpSpLocks/>
          </p:cNvGrpSpPr>
          <p:nvPr/>
        </p:nvGrpSpPr>
        <p:grpSpPr bwMode="auto">
          <a:xfrm rot="5400000">
            <a:off x="4441513" y="1862965"/>
            <a:ext cx="66675" cy="8539480"/>
            <a:chOff x="-543" y="-1196"/>
            <a:chExt cx="960" cy="10086"/>
          </a:xfrm>
        </p:grpSpPr>
        <p:sp>
          <p:nvSpPr>
            <p:cNvPr id="11" name="Rectangle 5">
              <a:extLst>
                <a:ext uri="{FF2B5EF4-FFF2-40B4-BE49-F238E27FC236}">
                  <a16:creationId xmlns:a16="http://schemas.microsoft.com/office/drawing/2014/main" id="{74C42726-9175-4A09-BE86-7813DF095B76}"/>
                </a:ext>
              </a:extLst>
            </p:cNvPr>
            <p:cNvSpPr>
              <a:spLocks noChangeArrowheads="1"/>
            </p:cNvSpPr>
            <p:nvPr/>
          </p:nvSpPr>
          <p:spPr bwMode="auto">
            <a:xfrm>
              <a:off x="-543" y="-1196"/>
              <a:ext cx="960" cy="7775"/>
            </a:xfrm>
            <a:prstGeom prst="rect">
              <a:avLst/>
            </a:prstGeom>
            <a:solidFill>
              <a:srgbClr val="8AC0C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defPPr>
                <a:defRPr lang="de-D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de-AT" sz="2400"/>
            </a:p>
          </p:txBody>
        </p:sp>
        <p:sp>
          <p:nvSpPr>
            <p:cNvPr id="12" name="Rectangle 6">
              <a:extLst>
                <a:ext uri="{FF2B5EF4-FFF2-40B4-BE49-F238E27FC236}">
                  <a16:creationId xmlns:a16="http://schemas.microsoft.com/office/drawing/2014/main" id="{F507775A-7024-4E68-8FAE-3C3E7DB89EF6}"/>
                </a:ext>
              </a:extLst>
            </p:cNvPr>
            <p:cNvSpPr>
              <a:spLocks noChangeArrowheads="1"/>
            </p:cNvSpPr>
            <p:nvPr/>
          </p:nvSpPr>
          <p:spPr bwMode="auto">
            <a:xfrm>
              <a:off x="-543" y="6579"/>
              <a:ext cx="960" cy="2311"/>
            </a:xfrm>
            <a:prstGeom prst="rect">
              <a:avLst/>
            </a:prstGeom>
            <a:solidFill>
              <a:srgbClr val="8AC0CF">
                <a:alpha val="5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defPPr>
                <a:defRPr lang="de-DE"/>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endParaRPr lang="de-AT" sz="2400"/>
            </a:p>
          </p:txBody>
        </p:sp>
      </p:grpSp>
      <p:sp>
        <p:nvSpPr>
          <p:cNvPr id="13" name="Fußzeilenplatzhalter 3">
            <a:extLst>
              <a:ext uri="{FF2B5EF4-FFF2-40B4-BE49-F238E27FC236}">
                <a16:creationId xmlns:a16="http://schemas.microsoft.com/office/drawing/2014/main" id="{B67A7629-7B32-4E82-BE8F-D8DEFC570D21}"/>
              </a:ext>
            </a:extLst>
          </p:cNvPr>
          <p:cNvSpPr>
            <a:spLocks noGrp="1"/>
          </p:cNvSpPr>
          <p:nvPr>
            <p:ph type="ftr" sz="quarter" idx="3"/>
          </p:nvPr>
        </p:nvSpPr>
        <p:spPr>
          <a:xfrm>
            <a:off x="4367808" y="6525344"/>
            <a:ext cx="7221173" cy="216024"/>
          </a:xfrm>
          <a:prstGeom prst="rect">
            <a:avLst/>
          </a:prstGeom>
        </p:spPr>
        <p:txBody>
          <a:bodyPr/>
          <a:lstStyle>
            <a:lvl1pPr algn="r">
              <a:defRPr sz="800"/>
            </a:lvl1pPr>
          </a:lstStyle>
          <a:p>
            <a:endParaRPr lang="de-DE"/>
          </a:p>
        </p:txBody>
      </p:sp>
    </p:spTree>
    <p:extLst>
      <p:ext uri="{BB962C8B-B14F-4D97-AF65-F5344CB8AC3E}">
        <p14:creationId xmlns:p14="http://schemas.microsoft.com/office/powerpoint/2010/main" val="2642173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fontAlgn="base" hangingPunct="1">
        <a:spcBef>
          <a:spcPct val="0"/>
        </a:spcBef>
        <a:spcAft>
          <a:spcPct val="0"/>
        </a:spcAft>
        <a:defRPr sz="2000">
          <a:solidFill>
            <a:srgbClr val="002060"/>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defRPr>
      </a:lvl2pPr>
      <a:lvl3pPr algn="l" rtl="0" eaLnBrk="1" fontAlgn="base" hangingPunct="1">
        <a:spcBef>
          <a:spcPct val="0"/>
        </a:spcBef>
        <a:spcAft>
          <a:spcPct val="0"/>
        </a:spcAft>
        <a:defRPr sz="3200">
          <a:solidFill>
            <a:schemeClr val="tx2"/>
          </a:solidFill>
          <a:latin typeface="Arial" charset="0"/>
        </a:defRPr>
      </a:lvl3pPr>
      <a:lvl4pPr algn="l" rtl="0" eaLnBrk="1" fontAlgn="base" hangingPunct="1">
        <a:spcBef>
          <a:spcPct val="0"/>
        </a:spcBef>
        <a:spcAft>
          <a:spcPct val="0"/>
        </a:spcAft>
        <a:defRPr sz="3200">
          <a:solidFill>
            <a:schemeClr val="tx2"/>
          </a:solidFill>
          <a:latin typeface="Arial" charset="0"/>
        </a:defRPr>
      </a:lvl4pPr>
      <a:lvl5pPr algn="l" rtl="0" eaLnBrk="1" fontAlgn="base" hangingPunct="1">
        <a:spcBef>
          <a:spcPct val="0"/>
        </a:spcBef>
        <a:spcAft>
          <a:spcPct val="0"/>
        </a:spcAft>
        <a:defRPr sz="3200">
          <a:solidFill>
            <a:schemeClr val="tx2"/>
          </a:solidFill>
          <a:latin typeface="Arial"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002060"/>
        </a:buClr>
        <a:buFont typeface="Wingdings" pitchFamily="2" charset="2"/>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rgbClr val="002060"/>
        </a:buClr>
        <a:buFont typeface="Symbol" pitchFamily="18" charset="2"/>
        <a:buChar char="-"/>
        <a:defRPr sz="1600">
          <a:solidFill>
            <a:schemeClr val="tx1"/>
          </a:solidFill>
          <a:latin typeface="+mn-lt"/>
        </a:defRPr>
      </a:lvl2pPr>
      <a:lvl3pPr marL="1143000" indent="-228600" algn="l" rtl="0" eaLnBrk="1" fontAlgn="base" hangingPunct="1">
        <a:spcBef>
          <a:spcPct val="20000"/>
        </a:spcBef>
        <a:spcAft>
          <a:spcPct val="0"/>
        </a:spcAft>
        <a:buChar char="•"/>
        <a:defRPr sz="14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35188" y="188913"/>
            <a:ext cx="7847012" cy="1008062"/>
          </a:xfrm>
        </p:spPr>
        <p:txBody>
          <a:bodyPr/>
          <a:lstStyle/>
          <a:p>
            <a:r>
              <a:rPr lang="de-DE" altLang="de-DE" sz="2400" b="1" dirty="0">
                <a:latin typeface="Arial Black" panose="020B0A04020102020204" pitchFamily="34" charset="0"/>
              </a:rPr>
              <a:t>Wer zahlt Steuern?</a:t>
            </a:r>
            <a:br>
              <a:rPr lang="de-DE" altLang="de-DE" sz="2400" b="1" cap="small" dirty="0">
                <a:latin typeface="Arial Black" panose="020B0A04020102020204" pitchFamily="34" charset="0"/>
              </a:rPr>
            </a:br>
            <a:r>
              <a:rPr lang="de-DE" altLang="de-DE" sz="2400" b="1" dirty="0">
                <a:latin typeface="Arial Black" panose="020B0A04020102020204" pitchFamily="34" charset="0"/>
              </a:rPr>
              <a:t>Steuereinnahmen 2020 </a:t>
            </a:r>
          </a:p>
        </p:txBody>
      </p:sp>
      <p:graphicFrame>
        <p:nvGraphicFramePr>
          <p:cNvPr id="13351" name="Group 39"/>
          <p:cNvGraphicFramePr>
            <a:graphicFrameLocks noGrp="1"/>
          </p:cNvGraphicFramePr>
          <p:nvPr>
            <p:ph type="tbl" idx="1"/>
          </p:nvPr>
        </p:nvGraphicFramePr>
        <p:xfrm>
          <a:off x="2423592" y="1412776"/>
          <a:ext cx="7056784" cy="3960438"/>
        </p:xfrm>
        <a:graphic>
          <a:graphicData uri="http://schemas.openxmlformats.org/drawingml/2006/table">
            <a:tbl>
              <a:tblPr/>
              <a:tblGrid>
                <a:gridCol w="2562170">
                  <a:extLst>
                    <a:ext uri="{9D8B030D-6E8A-4147-A177-3AD203B41FA5}">
                      <a16:colId xmlns:a16="http://schemas.microsoft.com/office/drawing/2014/main" val="20000"/>
                    </a:ext>
                  </a:extLst>
                </a:gridCol>
                <a:gridCol w="1326955">
                  <a:extLst>
                    <a:ext uri="{9D8B030D-6E8A-4147-A177-3AD203B41FA5}">
                      <a16:colId xmlns:a16="http://schemas.microsoft.com/office/drawing/2014/main" val="20001"/>
                    </a:ext>
                  </a:extLst>
                </a:gridCol>
                <a:gridCol w="3167659">
                  <a:extLst>
                    <a:ext uri="{9D8B030D-6E8A-4147-A177-3AD203B41FA5}">
                      <a16:colId xmlns:a16="http://schemas.microsoft.com/office/drawing/2014/main" val="20002"/>
                    </a:ext>
                  </a:extLst>
                </a:gridCol>
              </a:tblGrid>
              <a:tr h="3939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de-DE" sz="1800" b="0" i="0" u="none" strike="noStrike" cap="none" normalizeH="0" baseline="0" dirty="0">
                        <a:ln>
                          <a:noFill/>
                        </a:ln>
                        <a:solidFill>
                          <a:schemeClr val="tx1"/>
                        </a:solidFill>
                        <a:effectLst/>
                        <a:latin typeface="Arial" pitchFamily="34" charset="0"/>
                      </a:endParaRP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rgbClr val="000066"/>
                          </a:solidFill>
                          <a:effectLst/>
                          <a:latin typeface="Arial" pitchFamily="34" charset="0"/>
                        </a:rPr>
                        <a:t> </a:t>
                      </a:r>
                      <a:r>
                        <a:rPr kumimoji="0" lang="de-DE" sz="1800" b="0" i="0" u="none" strike="noStrike" cap="none" normalizeH="0" baseline="0" dirty="0">
                          <a:ln>
                            <a:noFill/>
                          </a:ln>
                          <a:solidFill>
                            <a:srgbClr val="003366"/>
                          </a:solidFill>
                          <a:effectLst/>
                          <a:latin typeface="Arial" pitchFamily="34" charset="0"/>
                        </a:rPr>
                        <a:t>In Mrd.</a:t>
                      </a:r>
                      <a:r>
                        <a:rPr kumimoji="0" lang="de-DE" sz="1800" b="1" i="0" u="none" strike="noStrike" cap="none" normalizeH="0" baseline="0" dirty="0">
                          <a:ln>
                            <a:noFill/>
                          </a:ln>
                          <a:solidFill>
                            <a:srgbClr val="003366"/>
                          </a:solidFill>
                          <a:effectLst/>
                          <a:latin typeface="Arial" pitchFamily="34" charset="0"/>
                        </a:rPr>
                        <a:t> </a:t>
                      </a:r>
                      <a:r>
                        <a:rPr kumimoji="0" lang="de-DE" sz="1800" b="0" i="0" u="none" strike="noStrike" cap="none" normalizeH="0" baseline="0" dirty="0">
                          <a:ln>
                            <a:noFill/>
                          </a:ln>
                          <a:solidFill>
                            <a:srgbClr val="003366"/>
                          </a:solidFill>
                          <a:effectLst/>
                          <a:latin typeface="Arial" pitchFamily="34" charset="0"/>
                        </a:rPr>
                        <a:t>€</a:t>
                      </a:r>
                    </a:p>
                  </a:txBody>
                  <a:tcPr marL="91425" marR="91425" marT="45718" marB="4571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de-DE" sz="1400" b="0" i="1" u="none" strike="noStrike" cap="none" normalizeH="0" baseline="0" dirty="0">
                        <a:ln>
                          <a:noFill/>
                        </a:ln>
                        <a:solidFill>
                          <a:srgbClr val="003366"/>
                        </a:solidFill>
                        <a:effectLst/>
                        <a:latin typeface="Arial" pitchFamily="34" charset="0"/>
                      </a:endParaRP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Lohnsteuer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29,6</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de-DE" sz="1400" b="0" i="1" u="none" strike="noStrike" cap="none" normalizeH="0" baseline="0" dirty="0">
                          <a:ln>
                            <a:noFill/>
                          </a:ln>
                          <a:solidFill>
                            <a:schemeClr val="tx1"/>
                          </a:solidFill>
                          <a:effectLst/>
                          <a:latin typeface="Arial" pitchFamily="34" charset="0"/>
                        </a:rPr>
                        <a:t>Arbeitnehmer, Pensionisten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a:ln>
                            <a:noFill/>
                          </a:ln>
                          <a:solidFill>
                            <a:schemeClr val="tx1"/>
                          </a:solidFill>
                          <a:effectLst/>
                          <a:latin typeface="Arial" pitchFamily="34" charset="0"/>
                        </a:rPr>
                        <a:t>Einkommensteuer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3,8</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400" b="0" i="1" u="none" strike="noStrike" cap="none" normalizeH="0" baseline="0" dirty="0">
                          <a:ln>
                            <a:noFill/>
                          </a:ln>
                          <a:solidFill>
                            <a:schemeClr val="tx1"/>
                          </a:solidFill>
                          <a:effectLst/>
                          <a:latin typeface="Arial" pitchFamily="34" charset="0"/>
                        </a:rPr>
                        <a:t>Selbstständige  (</a:t>
                      </a:r>
                      <a:r>
                        <a:rPr kumimoji="0" lang="de-DE" sz="1400" b="0" i="1" u="none" strike="noStrike" cap="none" normalizeH="0" baseline="0" dirty="0" err="1">
                          <a:ln>
                            <a:noFill/>
                          </a:ln>
                          <a:solidFill>
                            <a:schemeClr val="tx1"/>
                          </a:solidFill>
                          <a:effectLst/>
                          <a:latin typeface="Arial" pitchFamily="34" charset="0"/>
                        </a:rPr>
                        <a:t>Gewerbetr</a:t>
                      </a:r>
                      <a:r>
                        <a:rPr kumimoji="0" lang="de-DE" sz="1400" b="0" i="1" u="none" strike="noStrike" cap="none" normalizeH="0" baseline="0" dirty="0">
                          <a:ln>
                            <a:noFill/>
                          </a:ln>
                          <a:solidFill>
                            <a:schemeClr val="tx1"/>
                          </a:solidFill>
                          <a:effectLst/>
                          <a:latin typeface="Arial" pitchFamily="34" charset="0"/>
                        </a:rPr>
                        <a:t>.)</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Körperschaftsteuer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9,5</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30000"/>
                        </a:lnSpc>
                        <a:spcBef>
                          <a:spcPct val="20000"/>
                        </a:spcBef>
                        <a:spcAft>
                          <a:spcPct val="0"/>
                        </a:spcAft>
                        <a:buClrTx/>
                        <a:buSzTx/>
                        <a:buFontTx/>
                        <a:buNone/>
                        <a:tabLst/>
                        <a:defRPr/>
                      </a:pPr>
                      <a:r>
                        <a:rPr kumimoji="0" lang="de-DE" sz="1400" b="0" i="1" u="none" strike="noStrike" cap="none" normalizeH="0" baseline="0" dirty="0">
                          <a:ln>
                            <a:noFill/>
                          </a:ln>
                          <a:solidFill>
                            <a:schemeClr val="tx1"/>
                          </a:solidFill>
                          <a:effectLst/>
                          <a:latin typeface="Arial" pitchFamily="34" charset="0"/>
                        </a:rPr>
                        <a:t>Aktiengesellschaften, GesmbH</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a:noFill/>
                    </a:lnBlToTr>
                    <a:noFill/>
                  </a:tcPr>
                </a:tc>
                <a:extLst>
                  <a:ext uri="{0D108BD9-81ED-4DB2-BD59-A6C34878D82A}">
                    <a16:rowId xmlns:a16="http://schemas.microsoft.com/office/drawing/2014/main" val="10003"/>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Kapitalertragsteuern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3,5</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30000"/>
                        </a:lnSpc>
                        <a:spcBef>
                          <a:spcPct val="20000"/>
                        </a:spcBef>
                        <a:spcAft>
                          <a:spcPct val="0"/>
                        </a:spcAft>
                        <a:buClrTx/>
                        <a:buSzTx/>
                        <a:buFontTx/>
                        <a:buNone/>
                        <a:tabLst/>
                        <a:defRPr/>
                      </a:pPr>
                      <a:r>
                        <a:rPr kumimoji="0" lang="de-DE" sz="1400" b="0" i="1" u="none" strike="noStrike" cap="none" normalizeH="0" baseline="0" dirty="0">
                          <a:ln>
                            <a:noFill/>
                          </a:ln>
                          <a:solidFill>
                            <a:schemeClr val="tx1"/>
                          </a:solidFill>
                          <a:effectLst/>
                          <a:latin typeface="Arial" pitchFamily="34" charset="0"/>
                        </a:rPr>
                        <a:t>Sparer, Dividenden aus Aktien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a:noFill/>
                    </a:lnBlToTr>
                    <a:noFill/>
                  </a:tcPr>
                </a:tc>
                <a:extLst>
                  <a:ext uri="{0D108BD9-81ED-4DB2-BD59-A6C34878D82A}">
                    <a16:rowId xmlns:a16="http://schemas.microsoft.com/office/drawing/2014/main" val="10004"/>
                  </a:ext>
                </a:extLst>
              </a:tr>
              <a:tr h="414632">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a:ln>
                            <a:noFill/>
                          </a:ln>
                          <a:solidFill>
                            <a:schemeClr val="tx1"/>
                          </a:solidFill>
                          <a:effectLst/>
                          <a:latin typeface="Arial" pitchFamily="34" charset="0"/>
                        </a:rPr>
                        <a:t>Umsatzsteuer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31,2</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de-DE" sz="1400" b="0" i="1" u="none" strike="noStrike" cap="none" normalizeH="0" baseline="0" dirty="0">
                          <a:ln>
                            <a:noFill/>
                          </a:ln>
                          <a:solidFill>
                            <a:schemeClr val="tx1"/>
                          </a:solidFill>
                          <a:effectLst/>
                          <a:latin typeface="Arial" pitchFamily="34" charset="0"/>
                        </a:rPr>
                        <a:t>Konsumenten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Verbrauchsteuern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6,9</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de-DE" sz="1400" b="0" i="1" u="none" strike="noStrike" cap="none" normalizeH="0" baseline="0" dirty="0">
                          <a:ln>
                            <a:noFill/>
                          </a:ln>
                          <a:solidFill>
                            <a:schemeClr val="tx1"/>
                          </a:solidFill>
                          <a:effectLst/>
                          <a:latin typeface="Arial" pitchFamily="34" charset="0"/>
                        </a:rPr>
                        <a:t>Tabak, Mineralölsteuer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3986">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Verkehrssteuern</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7,3</a:t>
                      </a: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de-DE" sz="1400" b="0" i="1" u="none" strike="noStrike" cap="none" normalizeH="0" baseline="0" dirty="0">
                          <a:ln>
                            <a:noFill/>
                          </a:ln>
                          <a:solidFill>
                            <a:schemeClr val="tx1"/>
                          </a:solidFill>
                          <a:effectLst/>
                          <a:latin typeface="Arial" pitchFamily="34" charset="0"/>
                        </a:rPr>
                        <a:t>z. B. Kfz-Steuer</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3952">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Sonstige</a:t>
                      </a: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de-DE" sz="1800" b="0" i="0" u="none" strike="noStrike" cap="none" normalizeH="0" baseline="0" dirty="0">
                          <a:ln>
                            <a:noFill/>
                          </a:ln>
                          <a:solidFill>
                            <a:schemeClr val="tx1"/>
                          </a:solidFill>
                          <a:effectLst/>
                          <a:latin typeface="Arial" pitchFamily="34" charset="0"/>
                        </a:rPr>
                        <a:t>0,9</a:t>
                      </a:r>
                    </a:p>
                  </a:txBody>
                  <a:tcPr marL="91425" marR="91425" marT="45718" marB="4571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de-DE" sz="1400" b="0" i="1" u="none" strike="noStrike" cap="none" normalizeH="0" baseline="0" dirty="0">
                        <a:ln>
                          <a:noFill/>
                        </a:ln>
                        <a:solidFill>
                          <a:schemeClr val="tx1"/>
                        </a:solidFill>
                        <a:effectLst/>
                        <a:latin typeface="Arial" pitchFamily="34" charset="0"/>
                      </a:endParaRP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3952">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de-DE" sz="1800" b="0" i="0" u="none" strike="noStrike" cap="none" normalizeH="0" baseline="0" dirty="0">
                        <a:ln>
                          <a:noFill/>
                        </a:ln>
                        <a:solidFill>
                          <a:schemeClr val="tx1"/>
                        </a:solidFill>
                        <a:effectLst/>
                        <a:latin typeface="Arial" pitchFamily="34" charset="0"/>
                      </a:endParaRPr>
                    </a:p>
                  </a:txBody>
                  <a:tcPr marL="91425" marR="91425" marT="45718" marB="45718" horzOverflow="overflow">
                    <a:lnL w="12700" cap="flat" cmpd="sng" algn="ctr">
                      <a:solidFill>
                        <a:schemeClr val="bg1">
                          <a:lumMod val="6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de-DE" sz="1800" b="1" i="0" u="none" strike="noStrike" cap="none" normalizeH="0" baseline="0" dirty="0">
                          <a:ln>
                            <a:noFill/>
                          </a:ln>
                          <a:solidFill>
                            <a:schemeClr val="tx1"/>
                          </a:solidFill>
                          <a:effectLst/>
                          <a:latin typeface="Arial" pitchFamily="34" charset="0"/>
                        </a:rPr>
                        <a:t>92,7</a:t>
                      </a:r>
                    </a:p>
                  </a:txBody>
                  <a:tcPr marL="91425" marR="91425" marT="45718" marB="4571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de-DE" sz="1400" b="0" i="1" u="none" strike="noStrike" cap="none" normalizeH="0" baseline="0" dirty="0">
                        <a:ln>
                          <a:noFill/>
                        </a:ln>
                        <a:solidFill>
                          <a:schemeClr val="tx1"/>
                        </a:solidFill>
                        <a:effectLst/>
                        <a:latin typeface="Arial" pitchFamily="34" charset="0"/>
                      </a:endParaRPr>
                    </a:p>
                  </a:txBody>
                  <a:tcPr marL="91425" marR="91425" marT="45718" marB="45718" horzOverflow="overflow">
                    <a:lnL w="12700" cap="flat" cmpd="sng" algn="ctr">
                      <a:no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23805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2F30AD-B99E-488B-B216-59A4FAF564C6}"/>
              </a:ext>
            </a:extLst>
          </p:cNvPr>
          <p:cNvSpPr>
            <a:spLocks noGrp="1"/>
          </p:cNvSpPr>
          <p:nvPr>
            <p:ph type="title"/>
          </p:nvPr>
        </p:nvSpPr>
        <p:spPr/>
        <p:txBody>
          <a:bodyPr/>
          <a:lstStyle/>
          <a:p>
            <a:r>
              <a:rPr lang="de-DE" sz="3200" dirty="0">
                <a:latin typeface="Arial Black" panose="020B0A04020102020204" pitchFamily="34" charset="0"/>
              </a:rPr>
              <a:t>Steuereinnahmen</a:t>
            </a:r>
            <a:endParaRPr lang="de-AT" sz="3200" dirty="0">
              <a:latin typeface="Arial Black" panose="020B0A04020102020204" pitchFamily="34" charset="0"/>
            </a:endParaRPr>
          </a:p>
        </p:txBody>
      </p:sp>
      <p:graphicFrame>
        <p:nvGraphicFramePr>
          <p:cNvPr id="4" name="Inhaltsplatzhalter 3">
            <a:extLst>
              <a:ext uri="{FF2B5EF4-FFF2-40B4-BE49-F238E27FC236}">
                <a16:creationId xmlns:a16="http://schemas.microsoft.com/office/drawing/2014/main" id="{C18A34F1-7BD9-4E9D-BFC1-9A72EBDC4CCD}"/>
              </a:ext>
            </a:extLst>
          </p:cNvPr>
          <p:cNvGraphicFramePr>
            <a:graphicFrameLocks noGrp="1"/>
          </p:cNvGraphicFramePr>
          <p:nvPr>
            <p:ph idx="1"/>
          </p:nvPr>
        </p:nvGraphicFramePr>
        <p:xfrm>
          <a:off x="2296428" y="1234527"/>
          <a:ext cx="7588923" cy="3650517"/>
        </p:xfrm>
        <a:graphic>
          <a:graphicData uri="http://schemas.openxmlformats.org/drawingml/2006/table">
            <a:tbl>
              <a:tblPr firstRow="1" bandRow="1">
                <a:tableStyleId>{2D5ABB26-0587-4C30-8999-92F81FD0307C}</a:tableStyleId>
              </a:tblPr>
              <a:tblGrid>
                <a:gridCol w="1860868">
                  <a:extLst>
                    <a:ext uri="{9D8B030D-6E8A-4147-A177-3AD203B41FA5}">
                      <a16:colId xmlns:a16="http://schemas.microsoft.com/office/drawing/2014/main" val="2622048731"/>
                    </a:ext>
                  </a:extLst>
                </a:gridCol>
                <a:gridCol w="365760">
                  <a:extLst>
                    <a:ext uri="{9D8B030D-6E8A-4147-A177-3AD203B41FA5}">
                      <a16:colId xmlns:a16="http://schemas.microsoft.com/office/drawing/2014/main" val="3576391772"/>
                    </a:ext>
                  </a:extLst>
                </a:gridCol>
                <a:gridCol w="671525">
                  <a:extLst>
                    <a:ext uri="{9D8B030D-6E8A-4147-A177-3AD203B41FA5}">
                      <a16:colId xmlns:a16="http://schemas.microsoft.com/office/drawing/2014/main" val="4215320906"/>
                    </a:ext>
                  </a:extLst>
                </a:gridCol>
                <a:gridCol w="886142">
                  <a:extLst>
                    <a:ext uri="{9D8B030D-6E8A-4147-A177-3AD203B41FA5}">
                      <a16:colId xmlns:a16="http://schemas.microsoft.com/office/drawing/2014/main" val="3343061076"/>
                    </a:ext>
                  </a:extLst>
                </a:gridCol>
                <a:gridCol w="841693">
                  <a:extLst>
                    <a:ext uri="{9D8B030D-6E8A-4147-A177-3AD203B41FA5}">
                      <a16:colId xmlns:a16="http://schemas.microsoft.com/office/drawing/2014/main" val="2179069679"/>
                    </a:ext>
                  </a:extLst>
                </a:gridCol>
                <a:gridCol w="862330">
                  <a:extLst>
                    <a:ext uri="{9D8B030D-6E8A-4147-A177-3AD203B41FA5}">
                      <a16:colId xmlns:a16="http://schemas.microsoft.com/office/drawing/2014/main" val="1788352691"/>
                    </a:ext>
                  </a:extLst>
                </a:gridCol>
                <a:gridCol w="671525">
                  <a:extLst>
                    <a:ext uri="{9D8B030D-6E8A-4147-A177-3AD203B41FA5}">
                      <a16:colId xmlns:a16="http://schemas.microsoft.com/office/drawing/2014/main" val="2567449472"/>
                    </a:ext>
                  </a:extLst>
                </a:gridCol>
                <a:gridCol w="671525">
                  <a:extLst>
                    <a:ext uri="{9D8B030D-6E8A-4147-A177-3AD203B41FA5}">
                      <a16:colId xmlns:a16="http://schemas.microsoft.com/office/drawing/2014/main" val="2472224575"/>
                    </a:ext>
                  </a:extLst>
                </a:gridCol>
                <a:gridCol w="757555">
                  <a:extLst>
                    <a:ext uri="{9D8B030D-6E8A-4147-A177-3AD203B41FA5}">
                      <a16:colId xmlns:a16="http://schemas.microsoft.com/office/drawing/2014/main" val="731473922"/>
                    </a:ext>
                  </a:extLst>
                </a:gridCol>
              </a:tblGrid>
              <a:tr h="474822">
                <a:tc>
                  <a:txBody>
                    <a:bodyPr/>
                    <a:lstStyle/>
                    <a:p>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1990</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1995</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2000</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2005</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2010</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2015</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r"/>
                      <a:r>
                        <a:rPr lang="de-DE" sz="1200" b="1" dirty="0"/>
                        <a:t>2020</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40806326"/>
                  </a:ext>
                </a:extLst>
              </a:tr>
              <a:tr h="351244">
                <a:tc>
                  <a:txBody>
                    <a:bodyPr/>
                    <a:lstStyle/>
                    <a:p>
                      <a:r>
                        <a:rPr lang="de-DE" sz="1200" b="1" dirty="0"/>
                        <a:t>Steuereinnahmen</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rowSpan="4">
                  <a:txBody>
                    <a:bodyPr/>
                    <a:lstStyle/>
                    <a:p>
                      <a:pPr algn="ctr"/>
                      <a:r>
                        <a:rPr lang="de-DE" sz="1200" dirty="0"/>
                        <a:t>in Mio. €</a:t>
                      </a:r>
                      <a:endParaRPr lang="de-AT" sz="1200" dirty="0"/>
                    </a:p>
                  </a:txBody>
                  <a:tcPr vert="vert27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30.917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37.876</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50.387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57.156</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65.492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82.427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92.700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1188769392"/>
                  </a:ext>
                </a:extLst>
              </a:tr>
              <a:tr h="351244">
                <a:tc>
                  <a:txBody>
                    <a:bodyPr/>
                    <a:lstStyle/>
                    <a:p>
                      <a:r>
                        <a:rPr lang="de-DE" sz="1200" b="1" dirty="0"/>
                        <a:t>Lohnsteuer</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vMerge="1">
                  <a:txBody>
                    <a:bodyPr/>
                    <a:lstStyle/>
                    <a:p>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r"/>
                      <a:r>
                        <a:rPr lang="de-DE" sz="1200" dirty="0"/>
                        <a:t>7.666</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800" b="1" baseline="30000" dirty="0">
                          <a:solidFill>
                            <a:srgbClr val="0070C0"/>
                          </a:solidFill>
                        </a:rPr>
                        <a:t>*1)</a:t>
                      </a:r>
                      <a:r>
                        <a:rPr lang="de-DE" sz="1200" b="1" baseline="30000" dirty="0">
                          <a:solidFill>
                            <a:srgbClr val="0070C0"/>
                          </a:solidFill>
                        </a:rPr>
                        <a:t> </a:t>
                      </a:r>
                      <a:r>
                        <a:rPr lang="de-DE" sz="1200" dirty="0"/>
                        <a:t>10.917</a:t>
                      </a:r>
                      <a:endParaRPr lang="de-AT" sz="1200" baseline="300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200" dirty="0"/>
                        <a:t>14.468</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200" dirty="0"/>
                        <a:t>18.092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200" dirty="0"/>
                        <a:t>20.433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200" dirty="0"/>
                        <a:t>27.272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algn="r"/>
                      <a:r>
                        <a:rPr lang="de-DE" sz="1200" dirty="0"/>
                        <a:t>29.600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30679264"/>
                  </a:ext>
                </a:extLst>
              </a:tr>
              <a:tr h="351244">
                <a:tc>
                  <a:txBody>
                    <a:bodyPr/>
                    <a:lstStyle/>
                    <a:p>
                      <a:r>
                        <a:rPr lang="de-DE" sz="1200" b="1" dirty="0"/>
                        <a:t>Einkommensteuer</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vMerge="1">
                  <a:txBody>
                    <a:bodyPr/>
                    <a:lstStyle/>
                    <a:p>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r"/>
                      <a:r>
                        <a:rPr lang="de-DE" sz="1200" dirty="0"/>
                        <a:t>2.456</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2.180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2.818</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2.525</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2.668</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3.617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3.800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27956414"/>
                  </a:ext>
                </a:extLst>
              </a:tr>
              <a:tr h="351244">
                <a:tc>
                  <a:txBody>
                    <a:bodyPr/>
                    <a:lstStyle/>
                    <a:p>
                      <a:r>
                        <a:rPr lang="de-DE" sz="1200" b="1" dirty="0"/>
                        <a:t>Körperschaftsteuer</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vMerge="1">
                  <a:txBody>
                    <a:bodyPr/>
                    <a:lstStyle/>
                    <a:p>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r"/>
                      <a:r>
                        <a:rPr lang="de-DE" sz="1200" dirty="0"/>
                        <a:t>1.002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200" dirty="0"/>
                        <a:t>2.041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800" b="1" baseline="30000" dirty="0">
                          <a:solidFill>
                            <a:srgbClr val="0070C0"/>
                          </a:solidFill>
                        </a:rPr>
                        <a:t>*2)</a:t>
                      </a:r>
                      <a:r>
                        <a:rPr lang="de-DE" sz="1200" b="1" dirty="0">
                          <a:solidFill>
                            <a:srgbClr val="0070C0"/>
                          </a:solidFill>
                        </a:rPr>
                        <a:t> </a:t>
                      </a:r>
                      <a:r>
                        <a:rPr lang="de-DE" sz="1200" dirty="0"/>
                        <a:t>3.865</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800" b="1" baseline="30000" dirty="0">
                          <a:solidFill>
                            <a:srgbClr val="0070C0"/>
                          </a:solidFill>
                        </a:rPr>
                        <a:t>*3)</a:t>
                      </a:r>
                      <a:r>
                        <a:rPr lang="de-DE" sz="1800" b="1" dirty="0">
                          <a:solidFill>
                            <a:srgbClr val="0070C0"/>
                          </a:solidFill>
                        </a:rPr>
                        <a:t> </a:t>
                      </a:r>
                      <a:r>
                        <a:rPr lang="de-DE" sz="1200" dirty="0"/>
                        <a:t>4.833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200" dirty="0"/>
                        <a:t>4.633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200" dirty="0"/>
                        <a:t>6.320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a:r>
                        <a:rPr lang="de-DE" sz="1200" dirty="0"/>
                        <a:t>9.500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537516"/>
                  </a:ext>
                </a:extLst>
              </a:tr>
              <a:tr h="585401">
                <a:tc>
                  <a:txBody>
                    <a:bodyPr/>
                    <a:lstStyle/>
                    <a:p>
                      <a:r>
                        <a:rPr lang="de-DE" sz="1200" b="1" dirty="0"/>
                        <a:t>KöSt. und </a:t>
                      </a:r>
                      <a:r>
                        <a:rPr lang="de-DE" sz="1200" b="1" dirty="0" err="1"/>
                        <a:t>ESt.</a:t>
                      </a:r>
                      <a:r>
                        <a:rPr lang="de-DE" sz="1200" b="1" dirty="0"/>
                        <a:t> </a:t>
                      </a:r>
                    </a:p>
                    <a:p>
                      <a:r>
                        <a:rPr lang="de-DE" sz="1200" b="1" dirty="0"/>
                        <a:t>in % Steuereinnahmen</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rowSpan="3">
                  <a:txBody>
                    <a:bodyPr/>
                    <a:lstStyle/>
                    <a:p>
                      <a:pPr algn="ctr"/>
                      <a:r>
                        <a:rPr lang="de-DE" sz="1200" dirty="0"/>
                        <a:t>in %</a:t>
                      </a:r>
                      <a:endParaRPr lang="de-AT" sz="1200" dirty="0"/>
                    </a:p>
                  </a:txBody>
                  <a:tcPr vert="vert27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11,2 </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11,1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13,3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12,9</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11,1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12,1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14,3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757564660"/>
                  </a:ext>
                </a:extLst>
              </a:tr>
              <a:tr h="585401">
                <a:tc>
                  <a:txBody>
                    <a:bodyPr/>
                    <a:lstStyle/>
                    <a:p>
                      <a:r>
                        <a:rPr lang="de-DE" sz="1200" b="1" dirty="0"/>
                        <a:t>KöSt.</a:t>
                      </a:r>
                    </a:p>
                    <a:p>
                      <a:r>
                        <a:rPr lang="de-DE" sz="1200" b="1" dirty="0"/>
                        <a:t>in % Steuereinnahmen</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vMerge="1">
                  <a:txBody>
                    <a:bodyPr/>
                    <a:lstStyle/>
                    <a:p>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r"/>
                      <a:r>
                        <a:rPr lang="de-DE" sz="1200" dirty="0"/>
                        <a:t>3,2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5,4</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7,7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8,5</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7,1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200" dirty="0"/>
                        <a:t>7,7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tc>
                  <a:txBody>
                    <a:bodyPr/>
                    <a:lstStyle/>
                    <a:p>
                      <a:pPr algn="r"/>
                      <a:r>
                        <a:rPr lang="de-DE" sz="1800" b="1" baseline="30000" dirty="0">
                          <a:solidFill>
                            <a:srgbClr val="0070C0"/>
                          </a:solidFill>
                        </a:rPr>
                        <a:t>*4)</a:t>
                      </a:r>
                      <a:r>
                        <a:rPr lang="de-DE" sz="1200" b="1" dirty="0">
                          <a:solidFill>
                            <a:srgbClr val="0070C0"/>
                          </a:solidFill>
                        </a:rPr>
                        <a:t> </a:t>
                      </a:r>
                      <a:r>
                        <a:rPr lang="de-DE" sz="1200" dirty="0"/>
                        <a:t>10,</a:t>
                      </a:r>
                      <a:r>
                        <a:rPr lang="de-AT" sz="1200" dirty="0"/>
                        <a:t>2</a:t>
                      </a:r>
                      <a:endParaRPr lang="de-DE"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noFill/>
                  </a:tcPr>
                </a:tc>
                <a:extLst>
                  <a:ext uri="{0D108BD9-81ED-4DB2-BD59-A6C34878D82A}">
                    <a16:rowId xmlns:a16="http://schemas.microsoft.com/office/drawing/2014/main" val="2431206904"/>
                  </a:ext>
                </a:extLst>
              </a:tr>
              <a:tr h="585401">
                <a:tc>
                  <a:txBody>
                    <a:bodyPr/>
                    <a:lstStyle/>
                    <a:p>
                      <a:r>
                        <a:rPr lang="de-DE" sz="1200" b="1" dirty="0"/>
                        <a:t>Lohnsteuer</a:t>
                      </a:r>
                    </a:p>
                    <a:p>
                      <a:r>
                        <a:rPr lang="de-DE" sz="1200" b="1" dirty="0"/>
                        <a:t>in % Steuereinnahmen</a:t>
                      </a:r>
                      <a:endParaRPr lang="de-AT" sz="12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vMerge="1">
                  <a:txBody>
                    <a:bodyPr/>
                    <a:lstStyle/>
                    <a:p>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r"/>
                      <a:r>
                        <a:rPr lang="de-DE" sz="1200" dirty="0"/>
                        <a:t>24,8</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28,8</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28,7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a:t>31,7</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31,2</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33,1</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tc>
                  <a:txBody>
                    <a:bodyPr/>
                    <a:lstStyle/>
                    <a:p>
                      <a:pPr algn="r"/>
                      <a:r>
                        <a:rPr lang="de-DE" sz="1200" dirty="0"/>
                        <a:t>31,9</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52496104"/>
                  </a:ext>
                </a:extLst>
              </a:tr>
            </a:tbl>
          </a:graphicData>
        </a:graphic>
      </p:graphicFrame>
    </p:spTree>
    <p:extLst>
      <p:ext uri="{BB962C8B-B14F-4D97-AF65-F5344CB8AC3E}">
        <p14:creationId xmlns:p14="http://schemas.microsoft.com/office/powerpoint/2010/main" val="367395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B5CAE2-54A3-4E87-B1ED-B998003D4F87}"/>
              </a:ext>
            </a:extLst>
          </p:cNvPr>
          <p:cNvSpPr>
            <a:spLocks noGrp="1"/>
          </p:cNvSpPr>
          <p:nvPr>
            <p:ph type="title"/>
          </p:nvPr>
        </p:nvSpPr>
        <p:spPr/>
        <p:txBody>
          <a:bodyPr/>
          <a:lstStyle/>
          <a:p>
            <a:r>
              <a:rPr lang="de-DE" sz="2800" dirty="0">
                <a:latin typeface="Arial Black" panose="020B0A04020102020204" pitchFamily="34" charset="0"/>
              </a:rPr>
              <a:t>Gründe für den Anstieg der KöSt. von 1990 - 2020</a:t>
            </a:r>
            <a:endParaRPr lang="de-AT" sz="2800" dirty="0">
              <a:latin typeface="Arial Black" panose="020B0A04020102020204" pitchFamily="34" charset="0"/>
            </a:endParaRPr>
          </a:p>
        </p:txBody>
      </p:sp>
      <p:graphicFrame>
        <p:nvGraphicFramePr>
          <p:cNvPr id="4" name="Inhaltsplatzhalter 3">
            <a:extLst>
              <a:ext uri="{FF2B5EF4-FFF2-40B4-BE49-F238E27FC236}">
                <a16:creationId xmlns:a16="http://schemas.microsoft.com/office/drawing/2014/main" id="{783136AB-60D1-4333-81C2-CBC9A2DC614A}"/>
              </a:ext>
            </a:extLst>
          </p:cNvPr>
          <p:cNvGraphicFramePr>
            <a:graphicFrameLocks noGrp="1"/>
          </p:cNvGraphicFramePr>
          <p:nvPr>
            <p:ph idx="1"/>
          </p:nvPr>
        </p:nvGraphicFramePr>
        <p:xfrm>
          <a:off x="2209800" y="1268760"/>
          <a:ext cx="7881064" cy="3931920"/>
        </p:xfrm>
        <a:graphic>
          <a:graphicData uri="http://schemas.openxmlformats.org/drawingml/2006/table">
            <a:tbl>
              <a:tblPr firstRow="1" bandRow="1">
                <a:tableStyleId>{2D5ABB26-0587-4C30-8999-92F81FD0307C}</a:tableStyleId>
              </a:tblPr>
              <a:tblGrid>
                <a:gridCol w="538480">
                  <a:extLst>
                    <a:ext uri="{9D8B030D-6E8A-4147-A177-3AD203B41FA5}">
                      <a16:colId xmlns:a16="http://schemas.microsoft.com/office/drawing/2014/main" val="2975991732"/>
                    </a:ext>
                  </a:extLst>
                </a:gridCol>
                <a:gridCol w="7342584">
                  <a:extLst>
                    <a:ext uri="{9D8B030D-6E8A-4147-A177-3AD203B41FA5}">
                      <a16:colId xmlns:a16="http://schemas.microsoft.com/office/drawing/2014/main" val="415770042"/>
                    </a:ext>
                  </a:extLst>
                </a:gridCol>
              </a:tblGrid>
              <a:tr h="1173090">
                <a:tc>
                  <a:txBody>
                    <a:bodyPr/>
                    <a:lstStyle/>
                    <a:p>
                      <a:pPr algn="ctr"/>
                      <a:r>
                        <a:rPr lang="de-DE" sz="1800" dirty="0">
                          <a:solidFill>
                            <a:srgbClr val="0070C0"/>
                          </a:solidFill>
                        </a:rPr>
                        <a:t>*1)</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1400" dirty="0"/>
                        <a:t>Durch die Steuerreform 1988 wird die Tendenz zur Bildung von Kapitalgesellschaften gefördert, da der Gewerbeertrag bei Kapitalgesellschaften zuvor höher besteuert war, als bei Einzelpersonen. Daher wurde nun die Kapitalgesellschaft spürbar geringer besteuert als Personengesellschaften.</a:t>
                      </a:r>
                    </a:p>
                    <a:p>
                      <a:r>
                        <a:rPr lang="de-DE" sz="1400" dirty="0"/>
                        <a:t>Die Senkung der KöSt. führte dazu, dass Österreich nur noch halb so hohen Steuersatz wie Deutschland hat.</a:t>
                      </a:r>
                    </a:p>
                    <a:p>
                      <a:r>
                        <a:rPr lang="de-DE" sz="1400" dirty="0"/>
                        <a:t>Ab 1.1.1992 OeNB, sowie ehemals staatliche Monopolbetriebe wurden KöSt.-pflichtig.</a:t>
                      </a:r>
                    </a:p>
                    <a:p>
                      <a:endParaRPr lang="de-AT" sz="1400"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7857777"/>
                  </a:ext>
                </a:extLst>
              </a:tr>
              <a:tr h="365964">
                <a:tc>
                  <a:txBody>
                    <a:bodyPr/>
                    <a:lstStyle/>
                    <a:p>
                      <a:pPr algn="ctr"/>
                      <a:endParaRPr lang="de-DE" sz="700" dirty="0">
                        <a:solidFill>
                          <a:srgbClr val="0070C0"/>
                        </a:solidFill>
                      </a:endParaRPr>
                    </a:p>
                    <a:p>
                      <a:pPr algn="ctr"/>
                      <a:r>
                        <a:rPr lang="de-DE" sz="1800" dirty="0">
                          <a:solidFill>
                            <a:srgbClr val="0070C0"/>
                          </a:solidFill>
                        </a:rPr>
                        <a:t>*2)</a:t>
                      </a:r>
                      <a:endParaRPr lang="de-AT" sz="1800" dirty="0">
                        <a:solidFill>
                          <a:srgbClr val="0070C0"/>
                        </a:solidFill>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500" dirty="0"/>
                    </a:p>
                    <a:p>
                      <a:r>
                        <a:rPr lang="de-DE" sz="1400" dirty="0"/>
                        <a:t>Kurzfristiger Sondereffekt 2001 - Sonder-Vorauszahlungen bei KöSt. und ESt. </a:t>
                      </a:r>
                      <a:br>
                        <a:rPr lang="de-DE" sz="1400" dirty="0"/>
                      </a:br>
                      <a:r>
                        <a:rPr lang="de-DE" sz="1400" dirty="0"/>
                        <a:t>(„Null-Defizit“)</a:t>
                      </a:r>
                      <a:endParaRPr lang="de-AT" sz="1400"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895695"/>
                  </a:ext>
                </a:extLst>
              </a:tr>
              <a:tr h="812139">
                <a:tc>
                  <a:txBody>
                    <a:bodyPr/>
                    <a:lstStyle/>
                    <a:p>
                      <a:pPr algn="ctr"/>
                      <a:endParaRPr lang="de-DE" sz="1100" dirty="0">
                        <a:solidFill>
                          <a:srgbClr val="0070C0"/>
                        </a:solidFill>
                      </a:endParaRPr>
                    </a:p>
                    <a:p>
                      <a:pPr algn="ctr"/>
                      <a:r>
                        <a:rPr lang="de-DE" sz="1800" dirty="0">
                          <a:solidFill>
                            <a:srgbClr val="0070C0"/>
                          </a:solidFill>
                        </a:rPr>
                        <a:t>*3)</a:t>
                      </a:r>
                      <a:endParaRPr lang="de-AT" sz="1800" dirty="0">
                        <a:solidFill>
                          <a:srgbClr val="0070C0"/>
                        </a:solidFill>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1400" dirty="0"/>
                    </a:p>
                    <a:p>
                      <a:r>
                        <a:rPr lang="de-DE" sz="1400" dirty="0"/>
                        <a:t>Steuerreform 2004/05: </a:t>
                      </a:r>
                    </a:p>
                    <a:p>
                      <a:r>
                        <a:rPr lang="de-DE" sz="1400" dirty="0"/>
                        <a:t>Senkung der KöSt. von 34% auf 25% sowie die Einführung der Gruppenbesteuerung verstärken zusätzlich den Trend zu Kapitalgesellschaften.</a:t>
                      </a:r>
                    </a:p>
                    <a:p>
                      <a:r>
                        <a:rPr lang="de-DE" sz="1400" dirty="0"/>
                        <a:t>KöSt.-Aufkommen steigt, jedoch die ESt. stagniert.</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25140914"/>
                  </a:ext>
                </a:extLst>
              </a:tr>
              <a:tr h="365964">
                <a:tc>
                  <a:txBody>
                    <a:bodyPr/>
                    <a:lstStyle/>
                    <a:p>
                      <a:pPr algn="ctr"/>
                      <a:r>
                        <a:rPr lang="de-DE" sz="1800" dirty="0">
                          <a:solidFill>
                            <a:srgbClr val="0070C0"/>
                          </a:solidFill>
                        </a:rPr>
                        <a:t>*4)</a:t>
                      </a:r>
                      <a:endParaRPr lang="de-AT" sz="1800" dirty="0">
                        <a:solidFill>
                          <a:srgbClr val="0070C0"/>
                        </a:solidFill>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500" dirty="0"/>
                    </a:p>
                    <a:p>
                      <a:r>
                        <a:rPr lang="de-DE" sz="1400" dirty="0"/>
                        <a:t>Anstieg in den letzten Jahren ist durch die ausgezeichnete Gewinnentwicklung geprägt.</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064401"/>
                  </a:ext>
                </a:extLst>
              </a:tr>
            </a:tbl>
          </a:graphicData>
        </a:graphic>
      </p:graphicFrame>
    </p:spTree>
    <p:extLst>
      <p:ext uri="{BB962C8B-B14F-4D97-AF65-F5344CB8AC3E}">
        <p14:creationId xmlns:p14="http://schemas.microsoft.com/office/powerpoint/2010/main" val="1662037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E1401-BB9A-422F-A773-FA892DB67395}"/>
              </a:ext>
            </a:extLst>
          </p:cNvPr>
          <p:cNvSpPr>
            <a:spLocks noGrp="1"/>
          </p:cNvSpPr>
          <p:nvPr>
            <p:ph type="title"/>
          </p:nvPr>
        </p:nvSpPr>
        <p:spPr/>
        <p:txBody>
          <a:bodyPr/>
          <a:lstStyle/>
          <a:p>
            <a:r>
              <a:rPr lang="de-DE" sz="2400" dirty="0">
                <a:latin typeface="Arial Black" panose="020B0A04020102020204" pitchFamily="34" charset="0"/>
              </a:rPr>
              <a:t>Warum jetzt keine Körperschaftsteuersenkung?</a:t>
            </a:r>
            <a:endParaRPr lang="de-AT" sz="2400" dirty="0">
              <a:latin typeface="Arial Black" panose="020B0A04020102020204" pitchFamily="34" charset="0"/>
            </a:endParaRPr>
          </a:p>
        </p:txBody>
      </p:sp>
      <p:sp>
        <p:nvSpPr>
          <p:cNvPr id="3" name="Inhaltsplatzhalter 2">
            <a:extLst>
              <a:ext uri="{FF2B5EF4-FFF2-40B4-BE49-F238E27FC236}">
                <a16:creationId xmlns:a16="http://schemas.microsoft.com/office/drawing/2014/main" id="{4A163C93-D3EB-4DC9-9AE3-3F14E1FD93A5}"/>
              </a:ext>
            </a:extLst>
          </p:cNvPr>
          <p:cNvSpPr>
            <a:spLocks noGrp="1"/>
          </p:cNvSpPr>
          <p:nvPr>
            <p:ph idx="1"/>
          </p:nvPr>
        </p:nvSpPr>
        <p:spPr>
          <a:xfrm>
            <a:off x="2209800" y="1340768"/>
            <a:ext cx="8134672" cy="4300696"/>
          </a:xfrm>
        </p:spPr>
        <p:txBody>
          <a:bodyPr/>
          <a:lstStyle/>
          <a:p>
            <a:pPr>
              <a:spcBef>
                <a:spcPts val="1800"/>
              </a:spcBef>
            </a:pPr>
            <a:r>
              <a:rPr lang="de-DE" dirty="0"/>
              <a:t>Zahl der Betriebsansiedlungen erreicht gerade Rekordwerte.</a:t>
            </a:r>
          </a:p>
          <a:p>
            <a:pPr>
              <a:spcBef>
                <a:spcPts val="1800"/>
              </a:spcBef>
            </a:pPr>
            <a:r>
              <a:rPr lang="de-DE" dirty="0"/>
              <a:t>Kosten von 2 Mrd. € wären besser investiert für Zukunftsinvestitionen, Aus- und Weiterbildung, Bekämpfung der Arbeitslosigkeit, soziale Sicherheit.</a:t>
            </a:r>
          </a:p>
          <a:p>
            <a:pPr>
              <a:spcBef>
                <a:spcPts val="1800"/>
              </a:spcBef>
            </a:pPr>
            <a:r>
              <a:rPr lang="de-DE" dirty="0"/>
              <a:t>Von der KöSt-Senkung profitieren nur wenige.</a:t>
            </a:r>
          </a:p>
          <a:p>
            <a:pPr>
              <a:spcBef>
                <a:spcPts val="1800"/>
              </a:spcBef>
            </a:pPr>
            <a:r>
              <a:rPr lang="de-DE" dirty="0"/>
              <a:t>Das mehr an Gewinnen durch die KöSt.-Senkung ist nicht an eine positive Investitionstätigkeit in Österreich gebunden.</a:t>
            </a:r>
            <a:br>
              <a:rPr lang="de-DE" dirty="0"/>
            </a:br>
            <a:r>
              <a:rPr lang="de-DE" dirty="0"/>
              <a:t>Das Geld kann genauso so gut für Gewinnausschüttungen, Finanzinvestitionen verwendet werden.</a:t>
            </a:r>
            <a:br>
              <a:rPr lang="de-DE" dirty="0"/>
            </a:br>
            <a:r>
              <a:rPr lang="de-DE" dirty="0"/>
              <a:t>Mitnahmeeffekte sind groß.</a:t>
            </a:r>
          </a:p>
          <a:p>
            <a:pPr>
              <a:spcBef>
                <a:spcPts val="1800"/>
              </a:spcBef>
            </a:pPr>
            <a:r>
              <a:rPr lang="de-DE" dirty="0"/>
              <a:t>KöSt-Zahler leiden nicht unter der „kalten Progression“.</a:t>
            </a:r>
            <a:endParaRPr lang="de-AT" dirty="0"/>
          </a:p>
        </p:txBody>
      </p:sp>
    </p:spTree>
    <p:extLst>
      <p:ext uri="{BB962C8B-B14F-4D97-AF65-F5344CB8AC3E}">
        <p14:creationId xmlns:p14="http://schemas.microsoft.com/office/powerpoint/2010/main" val="2305157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42DF6-8995-425C-9AE9-03C597E9465A}"/>
              </a:ext>
            </a:extLst>
          </p:cNvPr>
          <p:cNvSpPr>
            <a:spLocks noGrp="1"/>
          </p:cNvSpPr>
          <p:nvPr>
            <p:ph type="title"/>
          </p:nvPr>
        </p:nvSpPr>
        <p:spPr/>
        <p:txBody>
          <a:bodyPr/>
          <a:lstStyle/>
          <a:p>
            <a:r>
              <a:rPr lang="de-DE" sz="2400" dirty="0">
                <a:latin typeface="Arial Black" panose="020B0A04020102020204" pitchFamily="34" charset="0"/>
              </a:rPr>
              <a:t>Verteilung der </a:t>
            </a:r>
            <a:r>
              <a:rPr lang="de-DE" sz="2400" dirty="0">
                <a:solidFill>
                  <a:srgbClr val="C00000"/>
                </a:solidFill>
                <a:latin typeface="Arial Black" panose="020B0A04020102020204" pitchFamily="34" charset="0"/>
              </a:rPr>
              <a:t>Kapitalgesellschaften</a:t>
            </a:r>
            <a:r>
              <a:rPr lang="de-DE" sz="2400" dirty="0">
                <a:latin typeface="Arial Black" panose="020B0A04020102020204" pitchFamily="34" charset="0"/>
              </a:rPr>
              <a:t> und </a:t>
            </a:r>
            <a:r>
              <a:rPr lang="de-DE" sz="2400" dirty="0">
                <a:solidFill>
                  <a:srgbClr val="0070C0"/>
                </a:solidFill>
                <a:latin typeface="Arial Black" panose="020B0A04020102020204" pitchFamily="34" charset="0"/>
              </a:rPr>
              <a:t>Körperschaftsteuer</a:t>
            </a:r>
            <a:endParaRPr lang="de-AT" sz="2400" dirty="0">
              <a:solidFill>
                <a:srgbClr val="0070C0"/>
              </a:solidFill>
              <a:latin typeface="Arial Black" panose="020B0A04020102020204" pitchFamily="34" charset="0"/>
            </a:endParaRPr>
          </a:p>
        </p:txBody>
      </p:sp>
      <p:graphicFrame>
        <p:nvGraphicFramePr>
          <p:cNvPr id="6" name="Inhaltsplatzhalter 5">
            <a:extLst>
              <a:ext uri="{FF2B5EF4-FFF2-40B4-BE49-F238E27FC236}">
                <a16:creationId xmlns:a16="http://schemas.microsoft.com/office/drawing/2014/main" id="{58F67AAA-F6B9-42DD-A210-0C1B628FAF83}"/>
              </a:ext>
            </a:extLst>
          </p:cNvPr>
          <p:cNvGraphicFramePr>
            <a:graphicFrameLocks noGrp="1"/>
          </p:cNvGraphicFramePr>
          <p:nvPr>
            <p:ph idx="1"/>
          </p:nvPr>
        </p:nvGraphicFramePr>
        <p:xfrm>
          <a:off x="2237950" y="1268760"/>
          <a:ext cx="7772400"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a:extLst>
              <a:ext uri="{FF2B5EF4-FFF2-40B4-BE49-F238E27FC236}">
                <a16:creationId xmlns:a16="http://schemas.microsoft.com/office/drawing/2014/main" id="{AD3D315B-2987-47DF-90C6-5A646C403FB4}"/>
              </a:ext>
            </a:extLst>
          </p:cNvPr>
          <p:cNvSpPr txBox="1"/>
          <p:nvPr/>
        </p:nvSpPr>
        <p:spPr>
          <a:xfrm>
            <a:off x="6528048" y="6237312"/>
            <a:ext cx="1656184" cy="288032"/>
          </a:xfrm>
          <a:prstGeom prst="rect">
            <a:avLst/>
          </a:prstGeom>
          <a:noFill/>
        </p:spPr>
        <p:txBody>
          <a:bodyPr wrap="square" rtlCol="0">
            <a:noAutofit/>
          </a:bodyPr>
          <a:lstStyle/>
          <a:p>
            <a:pPr algn="r"/>
            <a:r>
              <a:rPr lang="de-DE" sz="1000" dirty="0">
                <a:latin typeface="+mn-lt"/>
              </a:rPr>
              <a:t>Quelle: A&amp;W, 09/2018</a:t>
            </a:r>
            <a:endParaRPr lang="de-AT" sz="1000" dirty="0">
              <a:latin typeface="+mn-lt"/>
            </a:endParaRPr>
          </a:p>
        </p:txBody>
      </p:sp>
    </p:spTree>
    <p:extLst>
      <p:ext uri="{BB962C8B-B14F-4D97-AF65-F5344CB8AC3E}">
        <p14:creationId xmlns:p14="http://schemas.microsoft.com/office/powerpoint/2010/main" val="725133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D86C1A8-6CF1-400C-928C-AB6A4142D205}"/>
              </a:ext>
            </a:extLst>
          </p:cNvPr>
          <p:cNvSpPr>
            <a:spLocks noGrp="1"/>
          </p:cNvSpPr>
          <p:nvPr>
            <p:ph type="title"/>
          </p:nvPr>
        </p:nvSpPr>
        <p:spPr>
          <a:xfrm>
            <a:off x="2180925" y="295175"/>
            <a:ext cx="7772400" cy="819944"/>
          </a:xfrm>
        </p:spPr>
        <p:txBody>
          <a:bodyPr/>
          <a:lstStyle/>
          <a:p>
            <a:r>
              <a:rPr lang="de-DE" sz="2400" b="1" dirty="0">
                <a:latin typeface="Arial Black" panose="020B0A04020102020204" pitchFamily="34" charset="0"/>
              </a:rPr>
              <a:t>Senkung der Körperschaftsteuer ist die ineffizienteste Investitionsförderung</a:t>
            </a:r>
            <a:endParaRPr lang="de-AT" sz="2400" dirty="0">
              <a:latin typeface="Arial Black" panose="020B0A04020102020204" pitchFamily="34" charset="0"/>
            </a:endParaRPr>
          </a:p>
        </p:txBody>
      </p:sp>
      <p:graphicFrame>
        <p:nvGraphicFramePr>
          <p:cNvPr id="10" name="Diagramm 9">
            <a:extLst>
              <a:ext uri="{FF2B5EF4-FFF2-40B4-BE49-F238E27FC236}">
                <a16:creationId xmlns:a16="http://schemas.microsoft.com/office/drawing/2014/main" id="{8A299FC3-945E-4283-AF52-B447882BEE61}"/>
              </a:ext>
            </a:extLst>
          </p:cNvPr>
          <p:cNvGraphicFramePr/>
          <p:nvPr/>
        </p:nvGraphicFramePr>
        <p:xfrm>
          <a:off x="2279576" y="1361673"/>
          <a:ext cx="7200800"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hteck 10">
            <a:extLst>
              <a:ext uri="{FF2B5EF4-FFF2-40B4-BE49-F238E27FC236}">
                <a16:creationId xmlns:a16="http://schemas.microsoft.com/office/drawing/2014/main" id="{0F58F29F-FB12-40A2-AD65-5292AB1D71F4}"/>
              </a:ext>
            </a:extLst>
          </p:cNvPr>
          <p:cNvSpPr/>
          <p:nvPr/>
        </p:nvSpPr>
        <p:spPr>
          <a:xfrm>
            <a:off x="5209969" y="6237312"/>
            <a:ext cx="2922595" cy="256160"/>
          </a:xfrm>
          <a:prstGeom prst="rect">
            <a:avLst/>
          </a:prstGeom>
        </p:spPr>
        <p:txBody>
          <a:bodyPr wrap="none">
            <a:spAutoFit/>
          </a:bodyPr>
          <a:lstStyle/>
          <a:p>
            <a:pPr algn="just">
              <a:lnSpc>
                <a:spcPts val="1400"/>
              </a:lnSpc>
              <a:spcAft>
                <a:spcPts val="0"/>
              </a:spcAft>
            </a:pPr>
            <a:r>
              <a:rPr lang="de-DE" sz="1000" dirty="0">
                <a:latin typeface="Arial" panose="020B0604020202020204" pitchFamily="34" charset="0"/>
                <a:ea typeface="Times New Roman" panose="02020603050405020304" pitchFamily="18" charset="0"/>
                <a:cs typeface="Times New Roman" panose="02020603050405020304" pitchFamily="18" charset="0"/>
              </a:rPr>
              <a:t>Quelle: IHS-Simulation im Auftrag der AK (2018)</a:t>
            </a:r>
            <a:endParaRPr lang="de-AT" sz="1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1E02BC01-DCCF-4056-8002-7340A4D4534F}"/>
              </a:ext>
            </a:extLst>
          </p:cNvPr>
          <p:cNvSpPr/>
          <p:nvPr/>
        </p:nvSpPr>
        <p:spPr>
          <a:xfrm>
            <a:off x="2209800" y="1124744"/>
            <a:ext cx="6194324" cy="338554"/>
          </a:xfrm>
          <a:prstGeom prst="rect">
            <a:avLst/>
          </a:prstGeom>
        </p:spPr>
        <p:txBody>
          <a:bodyPr wrap="none">
            <a:spAutoFit/>
          </a:bodyPr>
          <a:lstStyle/>
          <a:p>
            <a:r>
              <a:rPr lang="de-DE" sz="16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BIP-Zuwachs für 1 Euro eingesetzte Steuer-Mindereinnahmen</a:t>
            </a:r>
            <a:endParaRPr lang="de-AT" sz="4400" b="1" dirty="0">
              <a:solidFill>
                <a:srgbClr val="C00000"/>
              </a:solidFill>
            </a:endParaRPr>
          </a:p>
        </p:txBody>
      </p:sp>
    </p:spTree>
    <p:extLst>
      <p:ext uri="{BB962C8B-B14F-4D97-AF65-F5344CB8AC3E}">
        <p14:creationId xmlns:p14="http://schemas.microsoft.com/office/powerpoint/2010/main" val="1579176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3218316-51E8-4852-A68A-3354B0CCEF6E}"/>
              </a:ext>
            </a:extLst>
          </p:cNvPr>
          <p:cNvSpPr>
            <a:spLocks noGrp="1" noChangeArrowheads="1"/>
          </p:cNvSpPr>
          <p:nvPr>
            <p:ph type="ctrTitle"/>
          </p:nvPr>
        </p:nvSpPr>
        <p:spPr>
          <a:xfrm>
            <a:off x="2209800" y="404664"/>
            <a:ext cx="7772400" cy="1368152"/>
          </a:xfrm>
        </p:spPr>
        <p:txBody>
          <a:bodyPr anchor="ctr"/>
          <a:lstStyle/>
          <a:p>
            <a:r>
              <a:rPr lang="de-AT" altLang="de-DE" sz="2400" dirty="0">
                <a:latin typeface="Arial Black" panose="020B0A04020102020204" pitchFamily="34" charset="0"/>
              </a:rPr>
              <a:t>Wird das Mehr an Gewinnen, durch eine Senkung der Körperschaftssteuer wieder investiert ?</a:t>
            </a:r>
            <a:endParaRPr lang="de-DE" altLang="de-DE" sz="2400" dirty="0">
              <a:latin typeface="Arial Black" panose="020B0A04020102020204" pitchFamily="34" charset="0"/>
            </a:endParaRPr>
          </a:p>
        </p:txBody>
      </p:sp>
      <p:sp>
        <p:nvSpPr>
          <p:cNvPr id="2051" name="Rectangle 3">
            <a:extLst>
              <a:ext uri="{FF2B5EF4-FFF2-40B4-BE49-F238E27FC236}">
                <a16:creationId xmlns:a16="http://schemas.microsoft.com/office/drawing/2014/main" id="{414B41B6-BD50-4E08-BBC0-EBE315E70ABB}"/>
              </a:ext>
            </a:extLst>
          </p:cNvPr>
          <p:cNvSpPr>
            <a:spLocks noGrp="1" noChangeArrowheads="1"/>
          </p:cNvSpPr>
          <p:nvPr>
            <p:ph type="subTitle" idx="1"/>
          </p:nvPr>
        </p:nvSpPr>
        <p:spPr>
          <a:xfrm>
            <a:off x="2209800" y="1772816"/>
            <a:ext cx="7772400" cy="3865984"/>
          </a:xfrm>
        </p:spPr>
        <p:txBody>
          <a:bodyPr/>
          <a:lstStyle/>
          <a:p>
            <a:pPr algn="l"/>
            <a:r>
              <a:rPr lang="de-AT" altLang="de-DE" b="1" dirty="0">
                <a:solidFill>
                  <a:srgbClr val="0070C0"/>
                </a:solidFill>
              </a:rPr>
              <a:t>Leider nicht.</a:t>
            </a:r>
          </a:p>
          <a:p>
            <a:pPr marL="342900" indent="-342900">
              <a:buFont typeface="Wingdings" panose="05000000000000000000" pitchFamily="2" charset="2"/>
              <a:buChar char="§"/>
            </a:pPr>
            <a:r>
              <a:rPr lang="de-AT" altLang="de-DE" dirty="0"/>
              <a:t>Die Ausschüttungsquote, die geplanten Ausschüttungen im Verhältnis zu den Gewinnen liegt bei über 75 Prozent.</a:t>
            </a:r>
          </a:p>
          <a:p>
            <a:pPr marL="342900" indent="-342900">
              <a:buFont typeface="Wingdings" panose="05000000000000000000" pitchFamily="2" charset="2"/>
              <a:buChar char="§"/>
            </a:pPr>
            <a:endParaRPr lang="de-AT" altLang="de-DE" dirty="0"/>
          </a:p>
          <a:p>
            <a:pPr marL="342900" indent="-342900">
              <a:buFont typeface="Wingdings" panose="05000000000000000000" pitchFamily="2" charset="2"/>
              <a:buChar char="§"/>
            </a:pPr>
            <a:r>
              <a:rPr lang="de-AT" altLang="de-DE" dirty="0"/>
              <a:t>Das heißt: Drei Viertel der erwirtschafteten Gewinne werden an die Eigentümer abgeliefert.</a:t>
            </a:r>
          </a:p>
          <a:p>
            <a:pPr algn="l"/>
            <a:endParaRPr lang="de-AT" altLang="de-DE" dirty="0"/>
          </a:p>
          <a:p>
            <a:pPr algn="l"/>
            <a:r>
              <a:rPr lang="de-AT" altLang="de-DE" b="1" dirty="0">
                <a:solidFill>
                  <a:srgbClr val="0070C0"/>
                </a:solidFill>
              </a:rPr>
              <a:t>Wie sieht das im Verhältnis zu den Löhnen und Gehältern?</a:t>
            </a:r>
          </a:p>
          <a:p>
            <a:pPr marL="342900" indent="-342900">
              <a:buFont typeface="Wingdings" panose="05000000000000000000" pitchFamily="2" charset="2"/>
              <a:buChar char="§"/>
            </a:pPr>
            <a:r>
              <a:rPr lang="de-AT" altLang="de-DE" dirty="0"/>
              <a:t>Die Eigentümer bekommen fast 40 Prozent gemessen an der Lohn- und Gehaltssumme an Dividenden ausbezahlt. </a:t>
            </a:r>
            <a:endParaRPr lang="de-DE" altLang="de-DE" dirty="0"/>
          </a:p>
        </p:txBody>
      </p:sp>
    </p:spTree>
    <p:extLst>
      <p:ext uri="{BB962C8B-B14F-4D97-AF65-F5344CB8AC3E}">
        <p14:creationId xmlns:p14="http://schemas.microsoft.com/office/powerpoint/2010/main" val="3875023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61E35-B86A-4B7C-8516-59EFA5F5A758}"/>
              </a:ext>
            </a:extLst>
          </p:cNvPr>
          <p:cNvSpPr>
            <a:spLocks noGrp="1"/>
          </p:cNvSpPr>
          <p:nvPr>
            <p:ph type="title"/>
          </p:nvPr>
        </p:nvSpPr>
        <p:spPr/>
        <p:txBody>
          <a:bodyPr/>
          <a:lstStyle/>
          <a:p>
            <a:r>
              <a:rPr lang="de-AT" altLang="de-DE" sz="2800" dirty="0">
                <a:latin typeface="Arial Black" panose="020B0A04020102020204" pitchFamily="34" charset="0"/>
              </a:rPr>
              <a:t>Erfahrungen mit der US-Steuerreform („</a:t>
            </a:r>
            <a:r>
              <a:rPr lang="de-AT" altLang="de-DE" sz="2800" dirty="0" err="1">
                <a:latin typeface="Arial Black" panose="020B0A04020102020204" pitchFamily="34" charset="0"/>
              </a:rPr>
              <a:t>Tax</a:t>
            </a:r>
            <a:r>
              <a:rPr lang="de-AT" altLang="de-DE" sz="2800" dirty="0">
                <a:latin typeface="Arial Black" panose="020B0A04020102020204" pitchFamily="34" charset="0"/>
              </a:rPr>
              <a:t> Cuts and Job Act“)</a:t>
            </a:r>
            <a:endParaRPr lang="de-AT" sz="2800" dirty="0">
              <a:latin typeface="Arial Black" panose="020B0A04020102020204" pitchFamily="34" charset="0"/>
            </a:endParaRPr>
          </a:p>
        </p:txBody>
      </p:sp>
      <p:sp>
        <p:nvSpPr>
          <p:cNvPr id="3" name="Inhaltsplatzhalter 2">
            <a:extLst>
              <a:ext uri="{FF2B5EF4-FFF2-40B4-BE49-F238E27FC236}">
                <a16:creationId xmlns:a16="http://schemas.microsoft.com/office/drawing/2014/main" id="{14A6F595-09C9-48BF-94C5-6D80F9496AF0}"/>
              </a:ext>
            </a:extLst>
          </p:cNvPr>
          <p:cNvSpPr>
            <a:spLocks noGrp="1"/>
          </p:cNvSpPr>
          <p:nvPr>
            <p:ph idx="1"/>
          </p:nvPr>
        </p:nvSpPr>
        <p:spPr>
          <a:xfrm>
            <a:off x="2209800" y="1340768"/>
            <a:ext cx="8206680" cy="4588728"/>
          </a:xfrm>
        </p:spPr>
        <p:txBody>
          <a:bodyPr/>
          <a:lstStyle/>
          <a:p>
            <a:pPr marL="0" indent="0">
              <a:spcBef>
                <a:spcPts val="0"/>
              </a:spcBef>
              <a:buNone/>
            </a:pPr>
            <a:r>
              <a:rPr lang="de-AT" altLang="de-DE" b="1" dirty="0">
                <a:solidFill>
                  <a:srgbClr val="0070C0"/>
                </a:solidFill>
              </a:rPr>
              <a:t>Gesamtkosten der US-Steuerreform lag bei 1,5 Billionen US-Dollar.</a:t>
            </a:r>
          </a:p>
          <a:p>
            <a:pPr marL="0" indent="0">
              <a:spcBef>
                <a:spcPts val="0"/>
              </a:spcBef>
              <a:buNone/>
            </a:pPr>
            <a:r>
              <a:rPr lang="de-AT" altLang="de-DE" b="1" u="sng" dirty="0">
                <a:solidFill>
                  <a:srgbClr val="0070C0"/>
                </a:solidFill>
              </a:rPr>
              <a:t>Trauriges Ergebnis 2018</a:t>
            </a:r>
            <a:r>
              <a:rPr lang="de-AT" altLang="de-DE" b="1" dirty="0">
                <a:solidFill>
                  <a:srgbClr val="0070C0"/>
                </a:solidFill>
              </a:rPr>
              <a:t>: Großteil des Geldes ging in Aktienrückkäufe von über 1 Billion US-Dollar.</a:t>
            </a:r>
            <a:endParaRPr lang="de-AT" altLang="de-DE" b="1" dirty="0"/>
          </a:p>
          <a:p>
            <a:r>
              <a:rPr lang="de-AT" altLang="de-DE" sz="1600" dirty="0"/>
              <a:t>Falsche Verwendung vom Geld aus der Steuerreform, statt für mehr Investitionen oder höhere Löhne, kaufen die US-Firmen mit dem Erlös aus der Steuerreform vor allem eigene Aktien zurück.  Das ist ein Plus von Aktienrückkäufen von 91 Prozent gegenüber dem Vorjahr.</a:t>
            </a:r>
          </a:p>
          <a:p>
            <a:r>
              <a:rPr lang="de-AT" altLang="de-DE" sz="1600" dirty="0"/>
              <a:t>Führend dabei sind die Sektoren Gebrauchsgüter, Grundstoffe, Technologie und Finanzen.</a:t>
            </a:r>
          </a:p>
          <a:p>
            <a:r>
              <a:rPr lang="de-AT" altLang="de-DE" sz="1600" dirty="0"/>
              <a:t>Die US-Steuerreform vom 22.12.2017 sah im Unternehmerbereich eine Senkung der Körperschaftsteuer von 35 % auf 21%. </a:t>
            </a:r>
          </a:p>
          <a:p>
            <a:r>
              <a:rPr lang="de-AT" altLang="de-DE" sz="1600" dirty="0"/>
              <a:t>Im Bereich der Einkommensteuer: </a:t>
            </a:r>
            <a:br>
              <a:rPr lang="de-AT" altLang="de-DE" sz="1600" dirty="0"/>
            </a:br>
            <a:r>
              <a:rPr lang="de-AT" altLang="de-DE" sz="1600" dirty="0"/>
              <a:t>Senkung des Spitzensteuersatzes von 39,6% auf 37%. </a:t>
            </a:r>
          </a:p>
          <a:p>
            <a:r>
              <a:rPr lang="de-AT" altLang="de-DE" sz="1600" dirty="0"/>
              <a:t>Nur zur Erinnerung: Ein Teil der Reform war auch die Abschaffung des </a:t>
            </a:r>
            <a:r>
              <a:rPr lang="de-AT" altLang="de-DE" sz="1600" dirty="0" err="1"/>
              <a:t>Affordable</a:t>
            </a:r>
            <a:r>
              <a:rPr lang="de-AT" altLang="de-DE" sz="1600" dirty="0"/>
              <a:t> Care Act („Obamacare“): dies brachte dem Staat Einsparungen von 300 Mrd. Dollar, wodurch die Zahl der nichtversicherten Personen um etwa 13 Mio. Menschen anstieg. </a:t>
            </a:r>
          </a:p>
        </p:txBody>
      </p:sp>
      <p:sp>
        <p:nvSpPr>
          <p:cNvPr id="4" name="Rechteck 3">
            <a:extLst>
              <a:ext uri="{FF2B5EF4-FFF2-40B4-BE49-F238E27FC236}">
                <a16:creationId xmlns:a16="http://schemas.microsoft.com/office/drawing/2014/main" id="{4074DA25-EE1E-45D6-AC3D-17C377D32C78}"/>
              </a:ext>
            </a:extLst>
          </p:cNvPr>
          <p:cNvSpPr/>
          <p:nvPr/>
        </p:nvSpPr>
        <p:spPr>
          <a:xfrm>
            <a:off x="5951985" y="6221937"/>
            <a:ext cx="2193229" cy="246221"/>
          </a:xfrm>
          <a:prstGeom prst="rect">
            <a:avLst/>
          </a:prstGeom>
        </p:spPr>
        <p:txBody>
          <a:bodyPr wrap="none">
            <a:spAutoFit/>
          </a:bodyPr>
          <a:lstStyle/>
          <a:p>
            <a:pPr algn="r"/>
            <a:r>
              <a:rPr lang="de-AT" altLang="de-DE" sz="1000" dirty="0">
                <a:latin typeface="+mn-lt"/>
              </a:rPr>
              <a:t>Quelle: Deutsche Bank, 25.02.2019</a:t>
            </a:r>
          </a:p>
        </p:txBody>
      </p:sp>
    </p:spTree>
    <p:extLst>
      <p:ext uri="{BB962C8B-B14F-4D97-AF65-F5344CB8AC3E}">
        <p14:creationId xmlns:p14="http://schemas.microsoft.com/office/powerpoint/2010/main" val="12799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9DB97E-BD75-45AE-AB7F-4F9D0828D93D}"/>
              </a:ext>
            </a:extLst>
          </p:cNvPr>
          <p:cNvSpPr>
            <a:spLocks noGrp="1"/>
          </p:cNvSpPr>
          <p:nvPr>
            <p:ph type="title"/>
          </p:nvPr>
        </p:nvSpPr>
        <p:spPr>
          <a:xfrm>
            <a:off x="2132800" y="304800"/>
            <a:ext cx="7772400" cy="819944"/>
          </a:xfrm>
        </p:spPr>
        <p:txBody>
          <a:bodyPr/>
          <a:lstStyle/>
          <a:p>
            <a:r>
              <a:rPr lang="de-DE" sz="2400" dirty="0">
                <a:latin typeface="Arial Black" panose="020B0A04020102020204" pitchFamily="34" charset="0"/>
              </a:rPr>
              <a:t>Hauptmerkmale der Körperschaftsteuerstatistik 2004 bis 2014</a:t>
            </a:r>
            <a:endParaRPr lang="de-AT" sz="2400" dirty="0">
              <a:latin typeface="Arial Black" panose="020B0A04020102020204" pitchFamily="34" charset="0"/>
            </a:endParaRPr>
          </a:p>
        </p:txBody>
      </p:sp>
      <p:graphicFrame>
        <p:nvGraphicFramePr>
          <p:cNvPr id="4" name="Inhaltsplatzhalter 3">
            <a:extLst>
              <a:ext uri="{FF2B5EF4-FFF2-40B4-BE49-F238E27FC236}">
                <a16:creationId xmlns:a16="http://schemas.microsoft.com/office/drawing/2014/main" id="{376440F9-D295-4892-B7B1-1FE1642F9907}"/>
              </a:ext>
            </a:extLst>
          </p:cNvPr>
          <p:cNvGraphicFramePr>
            <a:graphicFrameLocks noGrp="1"/>
          </p:cNvGraphicFramePr>
          <p:nvPr>
            <p:ph idx="1"/>
          </p:nvPr>
        </p:nvGraphicFramePr>
        <p:xfrm>
          <a:off x="2209800" y="1340768"/>
          <a:ext cx="6483880" cy="2392680"/>
        </p:xfrm>
        <a:graphic>
          <a:graphicData uri="http://schemas.openxmlformats.org/drawingml/2006/table">
            <a:tbl>
              <a:tblPr firstRow="1" bandRow="1">
                <a:tableStyleId>{2D5ABB26-0587-4C30-8999-92F81FD0307C}</a:tableStyleId>
              </a:tblPr>
              <a:tblGrid>
                <a:gridCol w="2595880">
                  <a:extLst>
                    <a:ext uri="{9D8B030D-6E8A-4147-A177-3AD203B41FA5}">
                      <a16:colId xmlns:a16="http://schemas.microsoft.com/office/drawing/2014/main" val="1315355037"/>
                    </a:ext>
                  </a:extLst>
                </a:gridCol>
                <a:gridCol w="1296000">
                  <a:extLst>
                    <a:ext uri="{9D8B030D-6E8A-4147-A177-3AD203B41FA5}">
                      <a16:colId xmlns:a16="http://schemas.microsoft.com/office/drawing/2014/main" val="416889001"/>
                    </a:ext>
                  </a:extLst>
                </a:gridCol>
                <a:gridCol w="1296000">
                  <a:extLst>
                    <a:ext uri="{9D8B030D-6E8A-4147-A177-3AD203B41FA5}">
                      <a16:colId xmlns:a16="http://schemas.microsoft.com/office/drawing/2014/main" val="2993923823"/>
                    </a:ext>
                  </a:extLst>
                </a:gridCol>
                <a:gridCol w="1296000">
                  <a:extLst>
                    <a:ext uri="{9D8B030D-6E8A-4147-A177-3AD203B41FA5}">
                      <a16:colId xmlns:a16="http://schemas.microsoft.com/office/drawing/2014/main" val="3145303357"/>
                    </a:ext>
                  </a:extLst>
                </a:gridCol>
              </a:tblGrid>
              <a:tr h="370840">
                <a:tc>
                  <a:txBody>
                    <a:bodyPr/>
                    <a:lstStyle/>
                    <a:p>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tc>
                  <a:txBody>
                    <a:bodyPr/>
                    <a:lstStyle/>
                    <a:p>
                      <a:pPr algn="r"/>
                      <a:r>
                        <a:rPr lang="de-DE" sz="1400" b="1" dirty="0">
                          <a:solidFill>
                            <a:schemeClr val="bg1"/>
                          </a:solidFill>
                        </a:rPr>
                        <a:t>2004</a:t>
                      </a:r>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tc>
                  <a:txBody>
                    <a:bodyPr/>
                    <a:lstStyle/>
                    <a:p>
                      <a:pPr algn="r"/>
                      <a:r>
                        <a:rPr lang="de-DE" sz="1400" b="1" dirty="0">
                          <a:solidFill>
                            <a:schemeClr val="bg1"/>
                          </a:solidFill>
                        </a:rPr>
                        <a:t>2014</a:t>
                      </a:r>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tc>
                  <a:txBody>
                    <a:bodyPr/>
                    <a:lstStyle/>
                    <a:p>
                      <a:pPr algn="r"/>
                      <a:r>
                        <a:rPr lang="de-DE" sz="1400" b="1" dirty="0">
                          <a:solidFill>
                            <a:schemeClr val="bg1"/>
                          </a:solidFill>
                        </a:rPr>
                        <a:t>Veränderung</a:t>
                      </a:r>
                    </a:p>
                    <a:p>
                      <a:pPr algn="r"/>
                      <a:r>
                        <a:rPr lang="de-DE" sz="1400" b="1" dirty="0">
                          <a:solidFill>
                            <a:schemeClr val="bg1"/>
                          </a:solidFill>
                        </a:rPr>
                        <a:t>In %</a:t>
                      </a:r>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319672259"/>
                  </a:ext>
                </a:extLst>
              </a:tr>
              <a:tr h="370840">
                <a:tc>
                  <a:txBody>
                    <a:bodyPr/>
                    <a:lstStyle/>
                    <a:p>
                      <a:r>
                        <a:rPr lang="de-DE" sz="1400" dirty="0"/>
                        <a:t>Veranlagungsfälle</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102.919</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138.923</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+ 34,0 %</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849801646"/>
                  </a:ext>
                </a:extLst>
              </a:tr>
              <a:tr h="216000">
                <a:tc gridSpan="4">
                  <a:txBody>
                    <a:bodyPr/>
                    <a:lstStyle/>
                    <a:p>
                      <a:endParaRPr lang="de-AT" sz="10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hMerge="1">
                  <a:txBody>
                    <a:bodyPr/>
                    <a:lstStyle/>
                    <a:p>
                      <a:pPr algn="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hMerge="1">
                  <a:txBody>
                    <a:bodyPr/>
                    <a:lstStyle/>
                    <a:p>
                      <a:pPr algn="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hMerge="1">
                  <a:txBody>
                    <a:bodyPr/>
                    <a:lstStyle/>
                    <a:p>
                      <a:pPr algn="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80924322"/>
                  </a:ext>
                </a:extLst>
              </a:tr>
              <a:tr h="370840">
                <a:tc>
                  <a:txBody>
                    <a:bodyPr/>
                    <a:lstStyle/>
                    <a:p>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tc gridSpan="3">
                  <a:txBody>
                    <a:bodyPr/>
                    <a:lstStyle/>
                    <a:p>
                      <a:pPr algn="ctr"/>
                      <a:r>
                        <a:rPr lang="de-DE" sz="1400" b="1" dirty="0">
                          <a:solidFill>
                            <a:schemeClr val="bg1"/>
                          </a:solidFill>
                        </a:rPr>
                        <a:t>in Mio. €</a:t>
                      </a:r>
                      <a:endParaRPr lang="de-AT" sz="1400" b="1" dirty="0">
                        <a:solidFill>
                          <a:schemeClr val="bg1"/>
                        </a:solidFill>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0070C0"/>
                    </a:solidFill>
                  </a:tcPr>
                </a:tc>
                <a:tc hMerge="1">
                  <a:txBody>
                    <a:bodyPr/>
                    <a:lstStyle/>
                    <a:p>
                      <a:pPr algn="r"/>
                      <a:endParaRPr lang="de-AT" sz="1400" dirty="0"/>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hMerge="1">
                  <a:txBody>
                    <a:bodyPr/>
                    <a:lstStyle/>
                    <a:p>
                      <a:pPr algn="r"/>
                      <a:endParaRPr lang="de-AT" sz="1400" dirty="0"/>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553508266"/>
                  </a:ext>
                </a:extLst>
              </a:tr>
              <a:tr h="370840">
                <a:tc>
                  <a:txBody>
                    <a:bodyPr/>
                    <a:lstStyle/>
                    <a:p>
                      <a:r>
                        <a:rPr lang="de-DE" sz="1400" dirty="0"/>
                        <a:t>Zu versteuerndes Einkommen</a:t>
                      </a:r>
                    </a:p>
                    <a:p>
                      <a:r>
                        <a:rPr lang="de-DE" sz="1400" dirty="0"/>
                        <a:t>(Gewinn)</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15.269</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28.586</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+ 87,2 %</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10818615"/>
                  </a:ext>
                </a:extLst>
              </a:tr>
              <a:tr h="370840">
                <a:tc>
                  <a:txBody>
                    <a:bodyPr/>
                    <a:lstStyle/>
                    <a:p>
                      <a:r>
                        <a:rPr lang="de-DE" sz="1400" dirty="0"/>
                        <a:t>Körperschaftsteuern</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5.294</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7.256</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tc>
                  <a:txBody>
                    <a:bodyPr/>
                    <a:lstStyle/>
                    <a:p>
                      <a:pPr algn="r"/>
                      <a:r>
                        <a:rPr lang="de-DE" sz="1400" dirty="0"/>
                        <a:t>+ 37,0 %</a:t>
                      </a:r>
                      <a:endParaRPr lang="de-AT" sz="1400" dirty="0"/>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712562557"/>
                  </a:ext>
                </a:extLst>
              </a:tr>
            </a:tbl>
          </a:graphicData>
        </a:graphic>
      </p:graphicFrame>
      <p:sp>
        <p:nvSpPr>
          <p:cNvPr id="5" name="Textfeld 4">
            <a:extLst>
              <a:ext uri="{FF2B5EF4-FFF2-40B4-BE49-F238E27FC236}">
                <a16:creationId xmlns:a16="http://schemas.microsoft.com/office/drawing/2014/main" id="{4617D63B-179B-42A2-9156-A8EBC0302495}"/>
              </a:ext>
            </a:extLst>
          </p:cNvPr>
          <p:cNvSpPr txBox="1"/>
          <p:nvPr/>
        </p:nvSpPr>
        <p:spPr>
          <a:xfrm>
            <a:off x="2855640" y="4077072"/>
            <a:ext cx="5184576" cy="936104"/>
          </a:xfrm>
          <a:prstGeom prst="rect">
            <a:avLst/>
          </a:prstGeom>
          <a:noFill/>
        </p:spPr>
        <p:txBody>
          <a:bodyPr wrap="square" rtlCol="0">
            <a:noAutofit/>
          </a:bodyPr>
          <a:lstStyle/>
          <a:p>
            <a:pPr algn="ctr"/>
            <a:r>
              <a:rPr lang="de-DE" sz="1600" b="1" dirty="0">
                <a:solidFill>
                  <a:srgbClr val="0000FF"/>
                </a:solidFill>
                <a:latin typeface="+mn-lt"/>
              </a:rPr>
              <a:t>Folgen der Steuerreform von KH Grasser</a:t>
            </a:r>
          </a:p>
          <a:p>
            <a:pPr algn="ctr"/>
            <a:r>
              <a:rPr lang="de-DE" sz="1600" dirty="0">
                <a:latin typeface="+mn-lt"/>
              </a:rPr>
              <a:t>Senkung der KöSt. von 34% auf 25%</a:t>
            </a:r>
          </a:p>
          <a:p>
            <a:pPr algn="ctr"/>
            <a:r>
              <a:rPr lang="de-DE" sz="1600" dirty="0">
                <a:latin typeface="+mn-lt"/>
              </a:rPr>
              <a:t>+ Gruppenbesteuerung</a:t>
            </a:r>
            <a:endParaRPr lang="de-AT" sz="1600" dirty="0">
              <a:latin typeface="+mn-lt"/>
            </a:endParaRPr>
          </a:p>
        </p:txBody>
      </p:sp>
      <p:sp>
        <p:nvSpPr>
          <p:cNvPr id="6" name="Textfeld 5">
            <a:extLst>
              <a:ext uri="{FF2B5EF4-FFF2-40B4-BE49-F238E27FC236}">
                <a16:creationId xmlns:a16="http://schemas.microsoft.com/office/drawing/2014/main" id="{EA375F88-ADA9-4EAC-B836-49F91CBB5B2F}"/>
              </a:ext>
            </a:extLst>
          </p:cNvPr>
          <p:cNvSpPr txBox="1"/>
          <p:nvPr/>
        </p:nvSpPr>
        <p:spPr>
          <a:xfrm>
            <a:off x="2188096" y="5229200"/>
            <a:ext cx="7272808" cy="432048"/>
          </a:xfrm>
          <a:prstGeom prst="rect">
            <a:avLst/>
          </a:prstGeom>
          <a:noFill/>
          <a:ln w="28575">
            <a:solidFill>
              <a:srgbClr val="0000FF"/>
            </a:solidFill>
          </a:ln>
        </p:spPr>
        <p:txBody>
          <a:bodyPr wrap="square" rtlCol="0">
            <a:noAutofit/>
          </a:bodyPr>
          <a:lstStyle/>
          <a:p>
            <a:pPr algn="ctr"/>
            <a:r>
              <a:rPr lang="de-DE" sz="1800" b="1" dirty="0">
                <a:latin typeface="+mn-lt"/>
              </a:rPr>
              <a:t>Obwohl Gewinne um 87% steigen, steigt die KöSt. nur um 37%</a:t>
            </a:r>
            <a:endParaRPr lang="de-AT" sz="1800" b="1" dirty="0">
              <a:latin typeface="+mn-lt"/>
            </a:endParaRPr>
          </a:p>
        </p:txBody>
      </p:sp>
    </p:spTree>
    <p:extLst>
      <p:ext uri="{BB962C8B-B14F-4D97-AF65-F5344CB8AC3E}">
        <p14:creationId xmlns:p14="http://schemas.microsoft.com/office/powerpoint/2010/main" val="3588122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DE9A5E-DC03-4A1B-BAC5-B8DE45E70DA4}"/>
              </a:ext>
            </a:extLst>
          </p:cNvPr>
          <p:cNvSpPr>
            <a:spLocks noGrp="1"/>
          </p:cNvSpPr>
          <p:nvPr>
            <p:ph type="title"/>
          </p:nvPr>
        </p:nvSpPr>
        <p:spPr/>
        <p:txBody>
          <a:bodyPr/>
          <a:lstStyle/>
          <a:p>
            <a:r>
              <a:rPr lang="de-AT" sz="2800" dirty="0">
                <a:latin typeface="Arial Black" panose="020B0A04020102020204" pitchFamily="34" charset="0"/>
              </a:rPr>
              <a:t>Effektive Unternehmensbesteuerung </a:t>
            </a:r>
            <a:endParaRPr lang="de-DE" sz="2800" dirty="0">
              <a:latin typeface="Arial Black" panose="020B0A04020102020204" pitchFamily="34" charset="0"/>
            </a:endParaRPr>
          </a:p>
        </p:txBody>
      </p:sp>
      <p:sp>
        <p:nvSpPr>
          <p:cNvPr id="3" name="Inhaltsplatzhalter 2">
            <a:extLst>
              <a:ext uri="{FF2B5EF4-FFF2-40B4-BE49-F238E27FC236}">
                <a16:creationId xmlns:a16="http://schemas.microsoft.com/office/drawing/2014/main" id="{35EBFF4F-1F71-460F-9E9B-4C85DC5F8438}"/>
              </a:ext>
            </a:extLst>
          </p:cNvPr>
          <p:cNvSpPr>
            <a:spLocks noGrp="1"/>
          </p:cNvSpPr>
          <p:nvPr>
            <p:ph idx="1"/>
          </p:nvPr>
        </p:nvSpPr>
        <p:spPr/>
        <p:txBody>
          <a:bodyPr/>
          <a:lstStyle/>
          <a:p>
            <a:pPr>
              <a:lnSpc>
                <a:spcPct val="150000"/>
              </a:lnSpc>
              <a:spcBef>
                <a:spcPts val="1200"/>
              </a:spcBef>
            </a:pPr>
            <a:r>
              <a:rPr lang="de-AT" dirty="0"/>
              <a:t>Der nominelle Steuersatz liegt in Österreich bei 25 Prozent.</a:t>
            </a:r>
          </a:p>
          <a:p>
            <a:pPr>
              <a:lnSpc>
                <a:spcPct val="150000"/>
              </a:lnSpc>
              <a:spcBef>
                <a:spcPts val="1200"/>
              </a:spcBef>
            </a:pPr>
            <a:r>
              <a:rPr lang="de-AT" dirty="0"/>
              <a:t>Der tatsächliche Steuersatz liegt darunter, weil durch bilanzpolitische Maßnahmen (Rückstellungsbildungen, Ausnützen von Bewertungsspielräumen) und vor allem konzernpolitische Maßnahmen (Verrechnungspreisgestaltung, marken- und Lizenzrecht, Ausnutzung von Steueroasen etc.) wird bereits im Vorfeld der im Inland zu versteuernde Gewinn gedrückt. </a:t>
            </a:r>
          </a:p>
          <a:p>
            <a:pPr>
              <a:lnSpc>
                <a:spcPct val="150000"/>
              </a:lnSpc>
              <a:spcBef>
                <a:spcPts val="1200"/>
              </a:spcBef>
            </a:pPr>
            <a:r>
              <a:rPr lang="de-AT" dirty="0"/>
              <a:t>Der effektive Steuersatz liegt bei 20,6 Prozent im Jahr 2017. </a:t>
            </a:r>
          </a:p>
        </p:txBody>
      </p:sp>
      <p:sp>
        <p:nvSpPr>
          <p:cNvPr id="4" name="Rechteck 3">
            <a:extLst>
              <a:ext uri="{FF2B5EF4-FFF2-40B4-BE49-F238E27FC236}">
                <a16:creationId xmlns:a16="http://schemas.microsoft.com/office/drawing/2014/main" id="{D02DB551-A8F5-40D6-AD05-530ECA44D195}"/>
              </a:ext>
            </a:extLst>
          </p:cNvPr>
          <p:cNvSpPr/>
          <p:nvPr/>
        </p:nvSpPr>
        <p:spPr>
          <a:xfrm>
            <a:off x="6370874" y="6227323"/>
            <a:ext cx="1812250" cy="400110"/>
          </a:xfrm>
          <a:prstGeom prst="rect">
            <a:avLst/>
          </a:prstGeom>
        </p:spPr>
        <p:txBody>
          <a:bodyPr>
            <a:spAutoFit/>
          </a:bodyPr>
          <a:lstStyle/>
          <a:p>
            <a:pPr algn="r">
              <a:defRPr/>
            </a:pPr>
            <a:r>
              <a:rPr lang="de-AT" sz="1000" dirty="0">
                <a:solidFill>
                  <a:srgbClr val="000000"/>
                </a:solidFill>
                <a:latin typeface="Arial"/>
              </a:rPr>
              <a:t>Quelle: Unternehmensradar, </a:t>
            </a:r>
          </a:p>
          <a:p>
            <a:pPr algn="r">
              <a:defRPr/>
            </a:pPr>
            <a:r>
              <a:rPr lang="de-AT" sz="1000" dirty="0">
                <a:solidFill>
                  <a:srgbClr val="000000"/>
                </a:solidFill>
                <a:latin typeface="Arial"/>
              </a:rPr>
              <a:t>2018, AK-Wien</a:t>
            </a:r>
          </a:p>
        </p:txBody>
      </p:sp>
    </p:spTree>
    <p:extLst>
      <p:ext uri="{BB962C8B-B14F-4D97-AF65-F5344CB8AC3E}">
        <p14:creationId xmlns:p14="http://schemas.microsoft.com/office/powerpoint/2010/main" val="3623793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ußzeilenplatzhalter 3"/>
          <p:cNvSpPr>
            <a:spLocks noGrp="1"/>
          </p:cNvSpPr>
          <p:nvPr>
            <p:ph type="ftr"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de-DE" sz="1400"/>
              <a:t>Volkswirtschaftliches Referat</a:t>
            </a:r>
          </a:p>
        </p:txBody>
      </p:sp>
      <p:sp>
        <p:nvSpPr>
          <p:cNvPr id="4099" name="Rectangle 2"/>
          <p:cNvSpPr>
            <a:spLocks noGrp="1" noChangeArrowheads="1"/>
          </p:cNvSpPr>
          <p:nvPr>
            <p:ph type="title"/>
          </p:nvPr>
        </p:nvSpPr>
        <p:spPr>
          <a:xfrm>
            <a:off x="2063552" y="260648"/>
            <a:ext cx="8422704" cy="864096"/>
          </a:xfrm>
        </p:spPr>
        <p:txBody>
          <a:bodyPr/>
          <a:lstStyle/>
          <a:p>
            <a:r>
              <a:rPr lang="de-DE" dirty="0">
                <a:solidFill>
                  <a:srgbClr val="006699"/>
                </a:solidFill>
              </a:rPr>
              <a:t>Ist der ÖGB gegen Unternehmerförderung?</a:t>
            </a:r>
          </a:p>
        </p:txBody>
      </p:sp>
      <p:sp>
        <p:nvSpPr>
          <p:cNvPr id="4100" name="Rectangle 3"/>
          <p:cNvSpPr>
            <a:spLocks noGrp="1" noChangeArrowheads="1"/>
          </p:cNvSpPr>
          <p:nvPr>
            <p:ph type="body" idx="1"/>
          </p:nvPr>
        </p:nvSpPr>
        <p:spPr>
          <a:xfrm>
            <a:off x="2135560" y="1556792"/>
            <a:ext cx="7772400" cy="4536504"/>
          </a:xfrm>
        </p:spPr>
        <p:txBody>
          <a:bodyPr/>
          <a:lstStyle/>
          <a:p>
            <a:pPr marL="0" indent="0" algn="just">
              <a:buNone/>
            </a:pPr>
            <a:r>
              <a:rPr lang="de-DE" sz="2000" dirty="0"/>
              <a:t>Die Förderung von unternehmerischem Handeln ist dann sinnvoll, wenn in Österreich investiert oder geforscht wird, die Beschäftigung ausgeweitet wird, Aufwendungen für die Ausbildung der </a:t>
            </a:r>
            <a:r>
              <a:rPr lang="de-DE" sz="2000" dirty="0" err="1"/>
              <a:t>ArbeitnehmerInnen</a:t>
            </a:r>
            <a:r>
              <a:rPr lang="de-DE" sz="2000" dirty="0"/>
              <a:t> geleistet werden.</a:t>
            </a:r>
          </a:p>
          <a:p>
            <a:pPr marL="0" indent="0" algn="just">
              <a:buNone/>
            </a:pPr>
            <a:r>
              <a:rPr lang="de-DE" sz="2000" dirty="0"/>
              <a:t>Also es dadurch zu einer besseren Beschäftigungslage und zu einer Absicherung des Standortes kommt.</a:t>
            </a:r>
          </a:p>
          <a:p>
            <a:pPr marL="0" indent="0" algn="just">
              <a:buNone/>
            </a:pPr>
            <a:endParaRPr lang="de-DE" sz="2000" dirty="0"/>
          </a:p>
          <a:p>
            <a:pPr marL="0" indent="0" algn="just">
              <a:buNone/>
            </a:pPr>
            <a:r>
              <a:rPr lang="de-DE" sz="2000" dirty="0"/>
              <a:t>Es ist fraglich, ob eine </a:t>
            </a:r>
            <a:r>
              <a:rPr lang="de-DE" sz="2000" dirty="0" err="1"/>
              <a:t>Köst</a:t>
            </a:r>
            <a:r>
              <a:rPr lang="de-DE" sz="2000" dirty="0"/>
              <a:t>-Senkung auch tatsächlich zu Investitionen im Inland führen, oder ob diese Beiträge in Form höherer Gewinnausschüttungen ins Ausland fließen.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49760" y="353223"/>
            <a:ext cx="6138642" cy="1619683"/>
          </a:xfrm>
        </p:spPr>
        <p:txBody>
          <a:bodyPr/>
          <a:lstStyle/>
          <a:p>
            <a:r>
              <a:rPr lang="de-DE" sz="3200" b="1" dirty="0">
                <a:latin typeface="Arial Black" panose="020B0A04020102020204" pitchFamily="34" charset="0"/>
              </a:rPr>
              <a:t>Lohnsteuertarif </a:t>
            </a:r>
            <a:br>
              <a:rPr lang="de-DE" sz="1600" dirty="0"/>
            </a:br>
            <a:r>
              <a:rPr lang="de-DE" sz="1600" b="1" dirty="0">
                <a:solidFill>
                  <a:srgbClr val="0070C0"/>
                </a:solidFill>
              </a:rPr>
              <a:t>ab dem Jahr 2021 nach steuerpflichtigem </a:t>
            </a:r>
            <a:br>
              <a:rPr lang="de-DE" sz="1600" b="1" dirty="0">
                <a:solidFill>
                  <a:srgbClr val="0070C0"/>
                </a:solidFill>
              </a:rPr>
            </a:br>
            <a:r>
              <a:rPr lang="de-DE" sz="1600" b="1" dirty="0">
                <a:solidFill>
                  <a:srgbClr val="0070C0"/>
                </a:solidFill>
              </a:rPr>
              <a:t>Jahreseinkommen in €</a:t>
            </a:r>
            <a:endParaRPr lang="de-DE" sz="1100" b="1" dirty="0">
              <a:solidFill>
                <a:srgbClr val="0070C0"/>
              </a:solidFill>
            </a:endParaRPr>
          </a:p>
        </p:txBody>
      </p:sp>
      <p:sp>
        <p:nvSpPr>
          <p:cNvPr id="6" name="Cube 5"/>
          <p:cNvSpPr/>
          <p:nvPr/>
        </p:nvSpPr>
        <p:spPr bwMode="auto">
          <a:xfrm>
            <a:off x="1741313" y="3296929"/>
            <a:ext cx="1080000" cy="1656000"/>
          </a:xfrm>
          <a:prstGeom prst="cube">
            <a:avLst/>
          </a:prstGeom>
          <a:solidFill>
            <a:srgbClr val="DCDCDC"/>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7" name="Cube 6"/>
          <p:cNvSpPr/>
          <p:nvPr/>
        </p:nvSpPr>
        <p:spPr bwMode="auto">
          <a:xfrm>
            <a:off x="3212607" y="2814438"/>
            <a:ext cx="1080000" cy="2108968"/>
          </a:xfrm>
          <a:prstGeom prst="cube">
            <a:avLst/>
          </a:prstGeom>
          <a:solidFill>
            <a:srgbClr val="D1D1D1"/>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8" name="Cube 7"/>
          <p:cNvSpPr/>
          <p:nvPr/>
        </p:nvSpPr>
        <p:spPr bwMode="auto">
          <a:xfrm>
            <a:off x="4771785" y="2155000"/>
            <a:ext cx="1080000" cy="2757041"/>
          </a:xfrm>
          <a:prstGeom prst="cube">
            <a:avLst/>
          </a:prstGeom>
          <a:solidFill>
            <a:srgbClr val="C0C0C0"/>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9" name="Cube 8"/>
          <p:cNvSpPr/>
          <p:nvPr/>
        </p:nvSpPr>
        <p:spPr bwMode="auto">
          <a:xfrm>
            <a:off x="6714589" y="1756223"/>
            <a:ext cx="1188000" cy="3204000"/>
          </a:xfrm>
          <a:prstGeom prst="cube">
            <a:avLst/>
          </a:prstGeom>
          <a:solidFill>
            <a:srgbClr val="B2B2B2"/>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10" name="Cube 9"/>
          <p:cNvSpPr/>
          <p:nvPr/>
        </p:nvSpPr>
        <p:spPr bwMode="auto">
          <a:xfrm>
            <a:off x="8014132" y="1028929"/>
            <a:ext cx="1188000" cy="3924000"/>
          </a:xfrm>
          <a:prstGeom prst="cube">
            <a:avLst/>
          </a:prstGeom>
          <a:solidFill>
            <a:srgbClr val="969696"/>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11" name="Cube 10"/>
          <p:cNvSpPr/>
          <p:nvPr/>
        </p:nvSpPr>
        <p:spPr bwMode="auto">
          <a:xfrm>
            <a:off x="9313675" y="328390"/>
            <a:ext cx="1188000" cy="4644000"/>
          </a:xfrm>
          <a:prstGeom prst="cube">
            <a:avLst/>
          </a:prstGeom>
          <a:solidFill>
            <a:srgbClr val="808080"/>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solidFill>
                <a:srgbClr val="808080"/>
              </a:solidFill>
            </a:endParaRPr>
          </a:p>
        </p:txBody>
      </p:sp>
      <p:sp>
        <p:nvSpPr>
          <p:cNvPr id="17" name="Textfeld 16"/>
          <p:cNvSpPr txBox="1"/>
          <p:nvPr/>
        </p:nvSpPr>
        <p:spPr>
          <a:xfrm>
            <a:off x="9555268" y="275344"/>
            <a:ext cx="761951" cy="400110"/>
          </a:xfrm>
          <a:prstGeom prst="rect">
            <a:avLst/>
          </a:prstGeom>
          <a:noFill/>
        </p:spPr>
        <p:txBody>
          <a:bodyPr wrap="square" rtlCol="0">
            <a:spAutoFit/>
          </a:bodyPr>
          <a:lstStyle/>
          <a:p>
            <a:pPr algn="ctr"/>
            <a:r>
              <a:rPr lang="de-DE" sz="2000" b="1" dirty="0">
                <a:latin typeface="Arial" panose="020B0604020202020204" pitchFamily="34" charset="0"/>
                <a:cs typeface="Arial" panose="020B0604020202020204" pitchFamily="34" charset="0"/>
              </a:rPr>
              <a:t>55 %</a:t>
            </a:r>
          </a:p>
        </p:txBody>
      </p:sp>
      <p:sp>
        <p:nvSpPr>
          <p:cNvPr id="74" name="Textfeld 73"/>
          <p:cNvSpPr txBox="1"/>
          <p:nvPr/>
        </p:nvSpPr>
        <p:spPr>
          <a:xfrm>
            <a:off x="2449463" y="5700430"/>
            <a:ext cx="5724644" cy="307777"/>
          </a:xfrm>
          <a:prstGeom prst="rect">
            <a:avLst/>
          </a:prstGeom>
          <a:noFill/>
        </p:spPr>
        <p:txBody>
          <a:bodyPr wrap="none" rtlCol="0">
            <a:spAutoFit/>
          </a:bodyPr>
          <a:lstStyle/>
          <a:p>
            <a:r>
              <a:rPr lang="de-DE" sz="1400" i="1" dirty="0">
                <a:latin typeface="Arial" panose="020B0604020202020204" pitchFamily="34" charset="0"/>
                <a:cs typeface="Arial" panose="020B0604020202020204" pitchFamily="34" charset="0"/>
              </a:rPr>
              <a:t>Negativsteuer (Steuergutschrift) für Geringverdiener und Pensionisten</a:t>
            </a:r>
          </a:p>
        </p:txBody>
      </p:sp>
      <p:sp>
        <p:nvSpPr>
          <p:cNvPr id="3" name="Textfeld 2">
            <a:extLst>
              <a:ext uri="{FF2B5EF4-FFF2-40B4-BE49-F238E27FC236}">
                <a16:creationId xmlns:a16="http://schemas.microsoft.com/office/drawing/2014/main" id="{C19F65A6-56CE-4FBB-B40A-AEE8F64A0805}"/>
              </a:ext>
            </a:extLst>
          </p:cNvPr>
          <p:cNvSpPr txBox="1"/>
          <p:nvPr/>
        </p:nvSpPr>
        <p:spPr>
          <a:xfrm rot="19085873">
            <a:off x="9166708" y="1980881"/>
            <a:ext cx="1800000" cy="506059"/>
          </a:xfrm>
          <a:prstGeom prst="roundRect">
            <a:avLst/>
          </a:prstGeom>
          <a:solidFill>
            <a:schemeClr val="bg1">
              <a:lumMod val="85000"/>
            </a:schemeClr>
          </a:solidFill>
        </p:spPr>
        <p:txBody>
          <a:bodyPr wrap="square" rtlCol="0">
            <a:noAutofit/>
          </a:bodyPr>
          <a:lstStyle/>
          <a:p>
            <a:r>
              <a:rPr lang="de-DE" sz="1100" b="1" dirty="0">
                <a:latin typeface="+mn-lt"/>
              </a:rPr>
              <a:t>Einkommen ab 1 Mio. €</a:t>
            </a:r>
          </a:p>
          <a:p>
            <a:r>
              <a:rPr lang="de-DE" sz="1100" b="1" dirty="0">
                <a:latin typeface="+mn-lt"/>
              </a:rPr>
              <a:t>(auf 5 Jahre begrenzt)</a:t>
            </a:r>
            <a:endParaRPr lang="de-AT" sz="1100" b="1" dirty="0">
              <a:latin typeface="+mn-lt"/>
            </a:endParaRPr>
          </a:p>
        </p:txBody>
      </p:sp>
      <p:sp>
        <p:nvSpPr>
          <p:cNvPr id="78" name="Textfeld 77">
            <a:extLst>
              <a:ext uri="{FF2B5EF4-FFF2-40B4-BE49-F238E27FC236}">
                <a16:creationId xmlns:a16="http://schemas.microsoft.com/office/drawing/2014/main" id="{08C02697-DD4E-4DA9-BAED-706F554D4EF3}"/>
              </a:ext>
            </a:extLst>
          </p:cNvPr>
          <p:cNvSpPr txBox="1"/>
          <p:nvPr/>
        </p:nvSpPr>
        <p:spPr>
          <a:xfrm>
            <a:off x="8239723" y="972176"/>
            <a:ext cx="761951" cy="400110"/>
          </a:xfrm>
          <a:prstGeom prst="rect">
            <a:avLst/>
          </a:prstGeom>
          <a:noFill/>
        </p:spPr>
        <p:txBody>
          <a:bodyPr wrap="square" rtlCol="0">
            <a:spAutoFit/>
          </a:bodyPr>
          <a:lstStyle/>
          <a:p>
            <a:pPr algn="ctr"/>
            <a:r>
              <a:rPr lang="de-DE" sz="2000" b="1" dirty="0">
                <a:latin typeface="Arial" panose="020B0604020202020204" pitchFamily="34" charset="0"/>
                <a:cs typeface="Arial" panose="020B0604020202020204" pitchFamily="34" charset="0"/>
              </a:rPr>
              <a:t>50 %</a:t>
            </a:r>
          </a:p>
        </p:txBody>
      </p:sp>
      <p:sp>
        <p:nvSpPr>
          <p:cNvPr id="79" name="Textfeld 78">
            <a:extLst>
              <a:ext uri="{FF2B5EF4-FFF2-40B4-BE49-F238E27FC236}">
                <a16:creationId xmlns:a16="http://schemas.microsoft.com/office/drawing/2014/main" id="{63AFBFA7-647C-4641-AD59-489090977558}"/>
              </a:ext>
            </a:extLst>
          </p:cNvPr>
          <p:cNvSpPr txBox="1"/>
          <p:nvPr/>
        </p:nvSpPr>
        <p:spPr>
          <a:xfrm rot="19152239">
            <a:off x="7864138" y="2281758"/>
            <a:ext cx="1512000" cy="506059"/>
          </a:xfrm>
          <a:prstGeom prst="roundRect">
            <a:avLst/>
          </a:prstGeom>
          <a:solidFill>
            <a:schemeClr val="bg1">
              <a:lumMod val="85000"/>
            </a:schemeClr>
          </a:solidFill>
        </p:spPr>
        <p:txBody>
          <a:bodyPr wrap="square" rtlCol="0">
            <a:noAutofit/>
          </a:bodyPr>
          <a:lstStyle/>
          <a:p>
            <a:r>
              <a:rPr lang="de-DE" sz="1100" b="1" dirty="0">
                <a:latin typeface="+mn-lt"/>
              </a:rPr>
              <a:t>Einkommen </a:t>
            </a:r>
          </a:p>
          <a:p>
            <a:r>
              <a:rPr lang="de-DE" sz="1100" b="1" dirty="0">
                <a:latin typeface="+mn-lt"/>
              </a:rPr>
              <a:t>ab 90.000 - 1 Mio. €</a:t>
            </a:r>
            <a:endParaRPr lang="de-AT" sz="1100" b="1" dirty="0">
              <a:latin typeface="+mn-lt"/>
            </a:endParaRPr>
          </a:p>
        </p:txBody>
      </p:sp>
      <p:sp>
        <p:nvSpPr>
          <p:cNvPr id="80" name="Textfeld 79">
            <a:extLst>
              <a:ext uri="{FF2B5EF4-FFF2-40B4-BE49-F238E27FC236}">
                <a16:creationId xmlns:a16="http://schemas.microsoft.com/office/drawing/2014/main" id="{0BCFBE53-72AB-4E32-977A-911DDFD8460F}"/>
              </a:ext>
            </a:extLst>
          </p:cNvPr>
          <p:cNvSpPr txBox="1"/>
          <p:nvPr/>
        </p:nvSpPr>
        <p:spPr>
          <a:xfrm>
            <a:off x="6939755" y="1702056"/>
            <a:ext cx="761951" cy="400110"/>
          </a:xfrm>
          <a:prstGeom prst="rect">
            <a:avLst/>
          </a:prstGeom>
          <a:noFill/>
        </p:spPr>
        <p:txBody>
          <a:bodyPr wrap="square" rtlCol="0">
            <a:spAutoFit/>
          </a:bodyPr>
          <a:lstStyle/>
          <a:p>
            <a:pPr algn="ctr"/>
            <a:r>
              <a:rPr lang="de-DE" sz="2000" b="1" dirty="0">
                <a:latin typeface="Arial" panose="020B0604020202020204" pitchFamily="34" charset="0"/>
                <a:cs typeface="Arial" panose="020B0604020202020204" pitchFamily="34" charset="0"/>
              </a:rPr>
              <a:t>48 %</a:t>
            </a:r>
          </a:p>
        </p:txBody>
      </p:sp>
      <p:sp>
        <p:nvSpPr>
          <p:cNvPr id="81" name="Textfeld 80">
            <a:extLst>
              <a:ext uri="{FF2B5EF4-FFF2-40B4-BE49-F238E27FC236}">
                <a16:creationId xmlns:a16="http://schemas.microsoft.com/office/drawing/2014/main" id="{D92620DC-768E-4BB1-8771-6A2FE0A9BDF1}"/>
              </a:ext>
            </a:extLst>
          </p:cNvPr>
          <p:cNvSpPr txBox="1"/>
          <p:nvPr/>
        </p:nvSpPr>
        <p:spPr>
          <a:xfrm rot="18990165">
            <a:off x="6478771" y="2697191"/>
            <a:ext cx="1548000" cy="506059"/>
          </a:xfrm>
          <a:prstGeom prst="roundRect">
            <a:avLst/>
          </a:prstGeom>
          <a:solidFill>
            <a:schemeClr val="bg1">
              <a:lumMod val="85000"/>
            </a:schemeClr>
          </a:solidFill>
        </p:spPr>
        <p:txBody>
          <a:bodyPr wrap="square" rtlCol="0">
            <a:noAutofit/>
          </a:bodyPr>
          <a:lstStyle/>
          <a:p>
            <a:r>
              <a:rPr lang="de-DE" sz="1100" b="1" dirty="0">
                <a:latin typeface="+mn-lt"/>
              </a:rPr>
              <a:t>Einkommen </a:t>
            </a:r>
          </a:p>
          <a:p>
            <a:r>
              <a:rPr lang="de-DE" sz="1100" b="1" dirty="0">
                <a:latin typeface="+mn-lt"/>
              </a:rPr>
              <a:t>ab 60.000 - 90.000 €</a:t>
            </a:r>
            <a:endParaRPr lang="de-AT" sz="1100" b="1" dirty="0">
              <a:latin typeface="+mn-lt"/>
            </a:endParaRPr>
          </a:p>
        </p:txBody>
      </p:sp>
      <p:sp>
        <p:nvSpPr>
          <p:cNvPr id="82" name="Textfeld 81">
            <a:extLst>
              <a:ext uri="{FF2B5EF4-FFF2-40B4-BE49-F238E27FC236}">
                <a16:creationId xmlns:a16="http://schemas.microsoft.com/office/drawing/2014/main" id="{9A112774-A09B-48F1-B605-9D8D9BE0AACC}"/>
              </a:ext>
            </a:extLst>
          </p:cNvPr>
          <p:cNvSpPr txBox="1"/>
          <p:nvPr/>
        </p:nvSpPr>
        <p:spPr>
          <a:xfrm>
            <a:off x="4894954" y="2140077"/>
            <a:ext cx="761951" cy="307777"/>
          </a:xfrm>
          <a:prstGeom prst="rect">
            <a:avLst/>
          </a:prstGeom>
          <a:noFill/>
        </p:spPr>
        <p:txBody>
          <a:bodyPr wrap="square" rtlCol="0">
            <a:spAutoFit/>
          </a:bodyPr>
          <a:lstStyle/>
          <a:p>
            <a:pPr algn="ctr"/>
            <a:r>
              <a:rPr lang="de-DE" sz="1400" b="1" dirty="0">
                <a:latin typeface="Arial" panose="020B0604020202020204" pitchFamily="34" charset="0"/>
                <a:cs typeface="Arial" panose="020B0604020202020204" pitchFamily="34" charset="0"/>
              </a:rPr>
              <a:t>42 %</a:t>
            </a:r>
          </a:p>
        </p:txBody>
      </p:sp>
      <p:sp>
        <p:nvSpPr>
          <p:cNvPr id="83" name="Textfeld 82">
            <a:extLst>
              <a:ext uri="{FF2B5EF4-FFF2-40B4-BE49-F238E27FC236}">
                <a16:creationId xmlns:a16="http://schemas.microsoft.com/office/drawing/2014/main" id="{13C2B920-D2AA-4A37-8E5B-DCF0F76DA88A}"/>
              </a:ext>
            </a:extLst>
          </p:cNvPr>
          <p:cNvSpPr txBox="1"/>
          <p:nvPr/>
        </p:nvSpPr>
        <p:spPr>
          <a:xfrm>
            <a:off x="3371632" y="2814439"/>
            <a:ext cx="761951" cy="307777"/>
          </a:xfrm>
          <a:prstGeom prst="rect">
            <a:avLst/>
          </a:prstGeom>
          <a:noFill/>
        </p:spPr>
        <p:txBody>
          <a:bodyPr wrap="square" rtlCol="0">
            <a:spAutoFit/>
          </a:bodyPr>
          <a:lstStyle/>
          <a:p>
            <a:pPr algn="ctr"/>
            <a:r>
              <a:rPr lang="de-DE" sz="1400" b="1" dirty="0">
                <a:latin typeface="Arial" panose="020B0604020202020204" pitchFamily="34" charset="0"/>
                <a:cs typeface="Arial" panose="020B0604020202020204" pitchFamily="34" charset="0"/>
              </a:rPr>
              <a:t>35 %</a:t>
            </a:r>
          </a:p>
        </p:txBody>
      </p:sp>
      <p:sp>
        <p:nvSpPr>
          <p:cNvPr id="84" name="Textfeld 83">
            <a:extLst>
              <a:ext uri="{FF2B5EF4-FFF2-40B4-BE49-F238E27FC236}">
                <a16:creationId xmlns:a16="http://schemas.microsoft.com/office/drawing/2014/main" id="{F709327A-A0D4-47D7-AC6E-70E4289DA9E7}"/>
              </a:ext>
            </a:extLst>
          </p:cNvPr>
          <p:cNvSpPr txBox="1"/>
          <p:nvPr/>
        </p:nvSpPr>
        <p:spPr>
          <a:xfrm>
            <a:off x="1930505" y="3288782"/>
            <a:ext cx="761951" cy="307777"/>
          </a:xfrm>
          <a:prstGeom prst="rect">
            <a:avLst/>
          </a:prstGeom>
          <a:noFill/>
        </p:spPr>
        <p:txBody>
          <a:bodyPr wrap="square" rtlCol="0">
            <a:spAutoFit/>
          </a:bodyPr>
          <a:lstStyle/>
          <a:p>
            <a:pPr algn="ctr"/>
            <a:r>
              <a:rPr lang="de-DE" sz="1400" b="1" dirty="0">
                <a:latin typeface="Arial" panose="020B0604020202020204" pitchFamily="34" charset="0"/>
                <a:cs typeface="Arial" panose="020B0604020202020204" pitchFamily="34" charset="0"/>
              </a:rPr>
              <a:t>25 %</a:t>
            </a:r>
          </a:p>
        </p:txBody>
      </p:sp>
      <p:sp>
        <p:nvSpPr>
          <p:cNvPr id="86" name="Cube 85">
            <a:extLst>
              <a:ext uri="{FF2B5EF4-FFF2-40B4-BE49-F238E27FC236}">
                <a16:creationId xmlns:a16="http://schemas.microsoft.com/office/drawing/2014/main" id="{53B5418D-7726-4662-9823-F1F4A45E24DF}"/>
              </a:ext>
            </a:extLst>
          </p:cNvPr>
          <p:cNvSpPr/>
          <p:nvPr/>
        </p:nvSpPr>
        <p:spPr bwMode="auto">
          <a:xfrm>
            <a:off x="2154969" y="3964390"/>
            <a:ext cx="972000" cy="1008000"/>
          </a:xfrm>
          <a:prstGeom prst="cube">
            <a:avLst/>
          </a:prstGeom>
          <a:solidFill>
            <a:srgbClr val="97DFED"/>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87" name="Cube 86">
            <a:extLst>
              <a:ext uri="{FF2B5EF4-FFF2-40B4-BE49-F238E27FC236}">
                <a16:creationId xmlns:a16="http://schemas.microsoft.com/office/drawing/2014/main" id="{91E53824-3DFA-4AF9-BCA8-7F0750404522}"/>
              </a:ext>
            </a:extLst>
          </p:cNvPr>
          <p:cNvSpPr/>
          <p:nvPr/>
        </p:nvSpPr>
        <p:spPr bwMode="auto">
          <a:xfrm>
            <a:off x="3694426" y="3478673"/>
            <a:ext cx="972000" cy="1476000"/>
          </a:xfrm>
          <a:prstGeom prst="cube">
            <a:avLst/>
          </a:prstGeom>
          <a:solidFill>
            <a:srgbClr val="34C0DC"/>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88" name="Cube 87">
            <a:extLst>
              <a:ext uri="{FF2B5EF4-FFF2-40B4-BE49-F238E27FC236}">
                <a16:creationId xmlns:a16="http://schemas.microsoft.com/office/drawing/2014/main" id="{5021D8DA-8C45-4D78-849D-30139B8100C8}"/>
              </a:ext>
            </a:extLst>
          </p:cNvPr>
          <p:cNvSpPr/>
          <p:nvPr/>
        </p:nvSpPr>
        <p:spPr bwMode="auto">
          <a:xfrm>
            <a:off x="5262859" y="2654933"/>
            <a:ext cx="972000" cy="2268000"/>
          </a:xfrm>
          <a:prstGeom prst="cube">
            <a:avLst/>
          </a:prstGeom>
          <a:solidFill>
            <a:srgbClr val="20A0BA"/>
          </a:solidFill>
          <a:ln w="9525" cap="flat" cmpd="sng" algn="ctr">
            <a:noFill/>
            <a:prstDash val="solid"/>
            <a:round/>
            <a:headEnd type="none" w="med" len="med"/>
            <a:tailEnd type="none" w="med" len="med"/>
          </a:ln>
          <a:effectLst>
            <a:innerShdw blurRad="63500" dist="50800" dir="5400000">
              <a:prstClr val="black">
                <a:alpha val="50000"/>
              </a:prstClr>
            </a:innerShdw>
          </a:effectLst>
        </p:spPr>
        <p:txBody>
          <a:bodyPr vert="horz" wrap="square" lIns="91440" tIns="45720" rIns="91440" bIns="45720" numCol="1" rtlCol="0" anchor="t" anchorCtr="0" compatLnSpc="1">
            <a:prstTxWarp prst="textNoShape">
              <a:avLst/>
            </a:prstTxWarp>
          </a:bodyPr>
          <a:lstStyle/>
          <a:p>
            <a:endParaRPr lang="de-DE"/>
          </a:p>
        </p:txBody>
      </p:sp>
      <p:sp>
        <p:nvSpPr>
          <p:cNvPr id="4" name="Textfeld 3">
            <a:extLst>
              <a:ext uri="{FF2B5EF4-FFF2-40B4-BE49-F238E27FC236}">
                <a16:creationId xmlns:a16="http://schemas.microsoft.com/office/drawing/2014/main" id="{68A06CA1-A390-45E4-92AC-397BE6FFE364}"/>
              </a:ext>
            </a:extLst>
          </p:cNvPr>
          <p:cNvSpPr txBox="1"/>
          <p:nvPr/>
        </p:nvSpPr>
        <p:spPr>
          <a:xfrm>
            <a:off x="2214606" y="4312664"/>
            <a:ext cx="612000" cy="432000"/>
          </a:xfrm>
          <a:prstGeom prst="roundRect">
            <a:avLst/>
          </a:prstGeom>
          <a:solidFill>
            <a:schemeClr val="bg1">
              <a:lumMod val="85000"/>
            </a:schemeClr>
          </a:solidFill>
        </p:spPr>
        <p:txBody>
          <a:bodyPr wrap="square" lIns="0" tIns="0" rIns="0" bIns="0" rtlCol="0">
            <a:noAutofit/>
          </a:bodyPr>
          <a:lstStyle/>
          <a:p>
            <a:pPr algn="ctr"/>
            <a:r>
              <a:rPr lang="de-DE" sz="1200" b="1" dirty="0">
                <a:solidFill>
                  <a:srgbClr val="C00000"/>
                </a:solidFill>
                <a:latin typeface="+mn-lt"/>
              </a:rPr>
              <a:t>ab 2021</a:t>
            </a:r>
          </a:p>
          <a:p>
            <a:pPr algn="ctr"/>
            <a:r>
              <a:rPr lang="de-DE" sz="1600" b="1" dirty="0">
                <a:solidFill>
                  <a:srgbClr val="C00000"/>
                </a:solidFill>
                <a:latin typeface="+mn-lt"/>
              </a:rPr>
              <a:t>20 %</a:t>
            </a:r>
            <a:endParaRPr lang="de-AT" sz="1200" b="1" dirty="0">
              <a:solidFill>
                <a:srgbClr val="C00000"/>
              </a:solidFill>
              <a:latin typeface="+mn-lt"/>
            </a:endParaRPr>
          </a:p>
        </p:txBody>
      </p:sp>
      <p:sp>
        <p:nvSpPr>
          <p:cNvPr id="89" name="Textfeld 88">
            <a:extLst>
              <a:ext uri="{FF2B5EF4-FFF2-40B4-BE49-F238E27FC236}">
                <a16:creationId xmlns:a16="http://schemas.microsoft.com/office/drawing/2014/main" id="{066390B0-AE44-4C33-AC89-8385115AE276}"/>
              </a:ext>
            </a:extLst>
          </p:cNvPr>
          <p:cNvSpPr txBox="1"/>
          <p:nvPr/>
        </p:nvSpPr>
        <p:spPr>
          <a:xfrm>
            <a:off x="3775908" y="3883781"/>
            <a:ext cx="612000" cy="412764"/>
          </a:xfrm>
          <a:prstGeom prst="roundRect">
            <a:avLst/>
          </a:prstGeom>
          <a:solidFill>
            <a:schemeClr val="bg1">
              <a:lumMod val="85000"/>
            </a:schemeClr>
          </a:solidFill>
        </p:spPr>
        <p:txBody>
          <a:bodyPr wrap="square" lIns="0" tIns="0" rIns="0" bIns="0" rtlCol="0">
            <a:noAutofit/>
          </a:bodyPr>
          <a:lstStyle/>
          <a:p>
            <a:pPr algn="ctr"/>
            <a:r>
              <a:rPr lang="de-DE" sz="1200" b="1" dirty="0">
                <a:solidFill>
                  <a:srgbClr val="C00000"/>
                </a:solidFill>
                <a:latin typeface="+mn-lt"/>
              </a:rPr>
              <a:t>ab 2022</a:t>
            </a:r>
          </a:p>
          <a:p>
            <a:pPr algn="ctr"/>
            <a:r>
              <a:rPr lang="de-DE" sz="1600" b="1" dirty="0">
                <a:solidFill>
                  <a:srgbClr val="C00000"/>
                </a:solidFill>
                <a:latin typeface="+mn-lt"/>
              </a:rPr>
              <a:t>30 %</a:t>
            </a:r>
            <a:endParaRPr lang="de-AT" sz="1200" b="1" dirty="0">
              <a:solidFill>
                <a:srgbClr val="C00000"/>
              </a:solidFill>
              <a:latin typeface="+mn-lt"/>
            </a:endParaRPr>
          </a:p>
        </p:txBody>
      </p:sp>
      <p:sp>
        <p:nvSpPr>
          <p:cNvPr id="90" name="Textfeld 89">
            <a:extLst>
              <a:ext uri="{FF2B5EF4-FFF2-40B4-BE49-F238E27FC236}">
                <a16:creationId xmlns:a16="http://schemas.microsoft.com/office/drawing/2014/main" id="{6B9672B7-0495-45AE-ABC4-585221722AC1}"/>
              </a:ext>
            </a:extLst>
          </p:cNvPr>
          <p:cNvSpPr txBox="1"/>
          <p:nvPr/>
        </p:nvSpPr>
        <p:spPr>
          <a:xfrm>
            <a:off x="5350292" y="3122215"/>
            <a:ext cx="612000" cy="432000"/>
          </a:xfrm>
          <a:prstGeom prst="roundRect">
            <a:avLst/>
          </a:prstGeom>
          <a:solidFill>
            <a:schemeClr val="bg1">
              <a:lumMod val="85000"/>
            </a:schemeClr>
          </a:solidFill>
        </p:spPr>
        <p:txBody>
          <a:bodyPr wrap="square" lIns="0" tIns="0" rIns="0" bIns="0" rtlCol="0">
            <a:noAutofit/>
          </a:bodyPr>
          <a:lstStyle/>
          <a:p>
            <a:pPr algn="ctr"/>
            <a:r>
              <a:rPr lang="de-DE" sz="1200" b="1" dirty="0">
                <a:solidFill>
                  <a:srgbClr val="C00000"/>
                </a:solidFill>
                <a:latin typeface="+mn-lt"/>
              </a:rPr>
              <a:t>ab 2022</a:t>
            </a:r>
          </a:p>
          <a:p>
            <a:pPr algn="ctr"/>
            <a:r>
              <a:rPr lang="de-DE" sz="1600" b="1" dirty="0">
                <a:solidFill>
                  <a:srgbClr val="C00000"/>
                </a:solidFill>
                <a:latin typeface="+mn-lt"/>
              </a:rPr>
              <a:t>40 %</a:t>
            </a:r>
            <a:endParaRPr lang="de-AT" sz="1200" b="1" dirty="0">
              <a:solidFill>
                <a:srgbClr val="C00000"/>
              </a:solidFill>
              <a:latin typeface="+mn-lt"/>
            </a:endParaRPr>
          </a:p>
        </p:txBody>
      </p:sp>
      <p:sp>
        <p:nvSpPr>
          <p:cNvPr id="91" name="Textfeld 90">
            <a:extLst>
              <a:ext uri="{FF2B5EF4-FFF2-40B4-BE49-F238E27FC236}">
                <a16:creationId xmlns:a16="http://schemas.microsoft.com/office/drawing/2014/main" id="{5189D700-2B46-44FF-BFB3-595A41E5062D}"/>
              </a:ext>
            </a:extLst>
          </p:cNvPr>
          <p:cNvSpPr txBox="1"/>
          <p:nvPr/>
        </p:nvSpPr>
        <p:spPr>
          <a:xfrm rot="1410795">
            <a:off x="4734370" y="3993927"/>
            <a:ext cx="1649574" cy="469372"/>
          </a:xfrm>
          <a:prstGeom prst="roundRect">
            <a:avLst/>
          </a:prstGeom>
          <a:solidFill>
            <a:schemeClr val="bg1">
              <a:lumMod val="85000"/>
            </a:schemeClr>
          </a:solidFill>
        </p:spPr>
        <p:txBody>
          <a:bodyPr wrap="square" rtlCol="0">
            <a:noAutofit/>
          </a:bodyPr>
          <a:lstStyle/>
          <a:p>
            <a:r>
              <a:rPr lang="de-DE" sz="1100" b="1" dirty="0">
                <a:latin typeface="+mn-lt"/>
              </a:rPr>
              <a:t>Einkommen </a:t>
            </a:r>
          </a:p>
          <a:p>
            <a:r>
              <a:rPr lang="de-DE" sz="1100" b="1" dirty="0">
                <a:latin typeface="+mn-lt"/>
              </a:rPr>
              <a:t>ab 31.000 - 60.000 €</a:t>
            </a:r>
            <a:endParaRPr lang="de-AT" sz="1100" b="1" dirty="0">
              <a:latin typeface="+mn-lt"/>
            </a:endParaRPr>
          </a:p>
        </p:txBody>
      </p:sp>
      <p:sp>
        <p:nvSpPr>
          <p:cNvPr id="92" name="Textfeld 91">
            <a:extLst>
              <a:ext uri="{FF2B5EF4-FFF2-40B4-BE49-F238E27FC236}">
                <a16:creationId xmlns:a16="http://schemas.microsoft.com/office/drawing/2014/main" id="{6B4DC49C-9429-4086-AD86-F571F6DC87EE}"/>
              </a:ext>
            </a:extLst>
          </p:cNvPr>
          <p:cNvSpPr txBox="1"/>
          <p:nvPr/>
        </p:nvSpPr>
        <p:spPr>
          <a:xfrm rot="1144876">
            <a:off x="3160340" y="4479133"/>
            <a:ext cx="1649574" cy="447953"/>
          </a:xfrm>
          <a:prstGeom prst="roundRect">
            <a:avLst/>
          </a:prstGeom>
          <a:solidFill>
            <a:schemeClr val="bg1">
              <a:lumMod val="85000"/>
            </a:schemeClr>
          </a:solidFill>
        </p:spPr>
        <p:txBody>
          <a:bodyPr wrap="square" rtlCol="0">
            <a:noAutofit/>
          </a:bodyPr>
          <a:lstStyle/>
          <a:p>
            <a:r>
              <a:rPr lang="de-DE" sz="1100" b="1" dirty="0">
                <a:latin typeface="+mn-lt"/>
              </a:rPr>
              <a:t>Einkommen </a:t>
            </a:r>
          </a:p>
          <a:p>
            <a:r>
              <a:rPr lang="de-DE" sz="1100" b="1" dirty="0">
                <a:latin typeface="+mn-lt"/>
              </a:rPr>
              <a:t>ab 18.000 - 31.000 €</a:t>
            </a:r>
            <a:endParaRPr lang="de-AT" sz="1100" b="1" dirty="0">
              <a:latin typeface="+mn-lt"/>
            </a:endParaRPr>
          </a:p>
        </p:txBody>
      </p:sp>
      <p:sp>
        <p:nvSpPr>
          <p:cNvPr id="93" name="Textfeld 92">
            <a:extLst>
              <a:ext uri="{FF2B5EF4-FFF2-40B4-BE49-F238E27FC236}">
                <a16:creationId xmlns:a16="http://schemas.microsoft.com/office/drawing/2014/main" id="{C4E64E14-A2BE-46B6-9766-BB19AD20C039}"/>
              </a:ext>
            </a:extLst>
          </p:cNvPr>
          <p:cNvSpPr txBox="1"/>
          <p:nvPr/>
        </p:nvSpPr>
        <p:spPr>
          <a:xfrm rot="987363">
            <a:off x="1651897" y="4807724"/>
            <a:ext cx="1595137" cy="447953"/>
          </a:xfrm>
          <a:prstGeom prst="roundRect">
            <a:avLst/>
          </a:prstGeom>
          <a:solidFill>
            <a:schemeClr val="bg1">
              <a:lumMod val="85000"/>
            </a:schemeClr>
          </a:solidFill>
        </p:spPr>
        <p:txBody>
          <a:bodyPr wrap="square" rtlCol="0">
            <a:noAutofit/>
          </a:bodyPr>
          <a:lstStyle/>
          <a:p>
            <a:r>
              <a:rPr lang="de-DE" sz="1100" b="1" dirty="0">
                <a:latin typeface="+mn-lt"/>
              </a:rPr>
              <a:t>Einkommen </a:t>
            </a:r>
          </a:p>
          <a:p>
            <a:r>
              <a:rPr lang="de-DE" sz="1100" b="1" dirty="0">
                <a:latin typeface="+mn-lt"/>
              </a:rPr>
              <a:t>ab 11.000 - 18.000 €</a:t>
            </a:r>
            <a:endParaRPr lang="de-AT" sz="1100" b="1" dirty="0">
              <a:latin typeface="+mn-lt"/>
            </a:endParaRPr>
          </a:p>
        </p:txBody>
      </p:sp>
    </p:spTree>
    <p:extLst>
      <p:ext uri="{BB962C8B-B14F-4D97-AF65-F5344CB8AC3E}">
        <p14:creationId xmlns:p14="http://schemas.microsoft.com/office/powerpoint/2010/main" val="294388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9800" y="404814"/>
            <a:ext cx="7772400" cy="720725"/>
          </a:xfrm>
        </p:spPr>
        <p:txBody>
          <a:bodyPr>
            <a:normAutofit/>
          </a:bodyPr>
          <a:lstStyle/>
          <a:p>
            <a:pPr>
              <a:defRPr/>
            </a:pPr>
            <a:r>
              <a:rPr lang="de-DE" sz="2400" dirty="0">
                <a:latin typeface="Arial Black" panose="020B0A04020102020204" pitchFamily="34" charset="0"/>
              </a:rPr>
              <a:t>Kalte Progression</a:t>
            </a:r>
          </a:p>
        </p:txBody>
      </p:sp>
      <p:sp>
        <p:nvSpPr>
          <p:cNvPr id="3" name="Untertitel 2"/>
          <p:cNvSpPr>
            <a:spLocks noGrp="1"/>
          </p:cNvSpPr>
          <p:nvPr>
            <p:ph type="subTitle" idx="1"/>
          </p:nvPr>
        </p:nvSpPr>
        <p:spPr>
          <a:xfrm>
            <a:off x="2206626" y="1138020"/>
            <a:ext cx="7775575" cy="4523228"/>
          </a:xfrm>
        </p:spPr>
        <p:txBody>
          <a:bodyPr>
            <a:noAutofit/>
          </a:bodyPr>
          <a:lstStyle/>
          <a:p>
            <a:pPr algn="just">
              <a:lnSpc>
                <a:spcPct val="150000"/>
              </a:lnSpc>
              <a:spcBef>
                <a:spcPts val="0"/>
              </a:spcBef>
              <a:defRPr/>
            </a:pPr>
            <a:r>
              <a:rPr lang="de-DE" sz="1600" dirty="0"/>
              <a:t>Ist jene Steuermehrbelastung, die dann eintritt, wenn bei einem progressiven Steuertarif dessen Eckwerte nicht mit der Inflation angepasst werden.</a:t>
            </a:r>
          </a:p>
          <a:p>
            <a:pPr algn="just">
              <a:lnSpc>
                <a:spcPct val="150000"/>
              </a:lnSpc>
              <a:spcBef>
                <a:spcPts val="0"/>
              </a:spcBef>
              <a:defRPr/>
            </a:pPr>
            <a:endParaRPr lang="de-DE" sz="1600" dirty="0"/>
          </a:p>
          <a:p>
            <a:pPr algn="just">
              <a:lnSpc>
                <a:spcPct val="150000"/>
              </a:lnSpc>
              <a:spcBef>
                <a:spcPts val="0"/>
              </a:spcBef>
              <a:defRPr/>
            </a:pPr>
            <a:r>
              <a:rPr lang="de-DE" sz="1600" dirty="0"/>
              <a:t>Einkommenserhöhungen in Höhe der Inflationsrate führen in diesem Fall zu einer Erhöhung der Steuerlast bzw. des durchschnittlichen Steuersatzes, obwohl das Realeinkommen und damit die wirtschaftliche Leistungsfähigkeit der </a:t>
            </a:r>
            <a:r>
              <a:rPr lang="de-DE" sz="1600" dirty="0" err="1"/>
              <a:t>ArbeitnehmerIn</a:t>
            </a:r>
            <a:r>
              <a:rPr lang="de-DE" sz="1600" dirty="0"/>
              <a:t> nicht gestiegen ist. </a:t>
            </a:r>
          </a:p>
          <a:p>
            <a:pPr algn="just">
              <a:lnSpc>
                <a:spcPct val="150000"/>
              </a:lnSpc>
              <a:spcBef>
                <a:spcPts val="0"/>
              </a:spcBef>
              <a:defRPr/>
            </a:pPr>
            <a:endParaRPr lang="de-DE" sz="1600" dirty="0"/>
          </a:p>
          <a:p>
            <a:pPr algn="just">
              <a:lnSpc>
                <a:spcPct val="150000"/>
              </a:lnSpc>
              <a:spcBef>
                <a:spcPts val="0"/>
              </a:spcBef>
              <a:defRPr/>
            </a:pPr>
            <a:r>
              <a:rPr lang="de-DE" sz="1600" dirty="0"/>
              <a:t>Insbesondere tritt das Problem durch das Hineinwachsen in eine höhere Steuerstufe auf. </a:t>
            </a:r>
          </a:p>
          <a:p>
            <a:pPr>
              <a:lnSpc>
                <a:spcPct val="150000"/>
              </a:lnSpc>
              <a:spcBef>
                <a:spcPts val="0"/>
              </a:spcBef>
              <a:defRPr/>
            </a:pPr>
            <a:r>
              <a:rPr lang="de-DE" dirty="0"/>
              <a:t>  </a:t>
            </a:r>
          </a:p>
        </p:txBody>
      </p:sp>
    </p:spTree>
    <p:extLst>
      <p:ext uri="{BB962C8B-B14F-4D97-AF65-F5344CB8AC3E}">
        <p14:creationId xmlns:p14="http://schemas.microsoft.com/office/powerpoint/2010/main" val="279024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CD6B7-8153-4AFE-93B1-02B1B765A47E}"/>
              </a:ext>
            </a:extLst>
          </p:cNvPr>
          <p:cNvSpPr>
            <a:spLocks noGrp="1"/>
          </p:cNvSpPr>
          <p:nvPr>
            <p:ph type="title"/>
          </p:nvPr>
        </p:nvSpPr>
        <p:spPr>
          <a:xfrm>
            <a:off x="2209800" y="199080"/>
            <a:ext cx="7772400" cy="819944"/>
          </a:xfrm>
        </p:spPr>
        <p:txBody>
          <a:bodyPr/>
          <a:lstStyle/>
          <a:p>
            <a:r>
              <a:rPr lang="de-DE" sz="2400" b="1" dirty="0">
                <a:latin typeface="Arial Black" panose="020B0A04020102020204" pitchFamily="34" charset="0"/>
              </a:rPr>
              <a:t>Ausgleich der kalten Progression</a:t>
            </a:r>
            <a:endParaRPr lang="de-AT" sz="2400" dirty="0">
              <a:latin typeface="Arial Black" panose="020B0A04020102020204" pitchFamily="34" charset="0"/>
            </a:endParaRPr>
          </a:p>
        </p:txBody>
      </p:sp>
      <p:graphicFrame>
        <p:nvGraphicFramePr>
          <p:cNvPr id="9" name="Inhaltsplatzhalter 8">
            <a:extLst>
              <a:ext uri="{FF2B5EF4-FFF2-40B4-BE49-F238E27FC236}">
                <a16:creationId xmlns:a16="http://schemas.microsoft.com/office/drawing/2014/main" id="{F513A38D-14ED-4ED8-8EC5-CF5B2222E59B}"/>
              </a:ext>
            </a:extLst>
          </p:cNvPr>
          <p:cNvGraphicFramePr>
            <a:graphicFrameLocks noGrp="1"/>
          </p:cNvGraphicFramePr>
          <p:nvPr>
            <p:ph idx="1"/>
          </p:nvPr>
        </p:nvGraphicFramePr>
        <p:xfrm>
          <a:off x="2209800" y="1431925"/>
          <a:ext cx="7772400" cy="430053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hteck 4">
            <a:extLst>
              <a:ext uri="{FF2B5EF4-FFF2-40B4-BE49-F238E27FC236}">
                <a16:creationId xmlns:a16="http://schemas.microsoft.com/office/drawing/2014/main" id="{1AFF3097-76D3-4A84-AC11-5DA2F77B744B}"/>
              </a:ext>
            </a:extLst>
          </p:cNvPr>
          <p:cNvSpPr/>
          <p:nvPr/>
        </p:nvSpPr>
        <p:spPr>
          <a:xfrm>
            <a:off x="6444052" y="6145364"/>
            <a:ext cx="3538148" cy="256160"/>
          </a:xfrm>
          <a:prstGeom prst="rect">
            <a:avLst/>
          </a:prstGeom>
        </p:spPr>
        <p:txBody>
          <a:bodyPr wrap="none">
            <a:spAutoFit/>
          </a:bodyPr>
          <a:lstStyle/>
          <a:p>
            <a:pPr algn="just">
              <a:lnSpc>
                <a:spcPts val="1400"/>
              </a:lnSpc>
              <a:spcAft>
                <a:spcPts val="0"/>
              </a:spcAft>
            </a:pPr>
            <a:r>
              <a:rPr lang="de-DE" sz="1000" dirty="0">
                <a:latin typeface="Arial" panose="020B0604020202020204" pitchFamily="34" charset="0"/>
                <a:ea typeface="Times New Roman" panose="02020603050405020304" pitchFamily="18" charset="0"/>
                <a:cs typeface="Times New Roman" panose="02020603050405020304" pitchFamily="18" charset="0"/>
              </a:rPr>
              <a:t>Quelle: Friedrich Schneider Uni Linz, Peter </a:t>
            </a:r>
            <a:r>
              <a:rPr lang="de-DE" sz="1000" dirty="0" err="1">
                <a:latin typeface="Arial" panose="020B0604020202020204" pitchFamily="34" charset="0"/>
                <a:ea typeface="Times New Roman" panose="02020603050405020304" pitchFamily="18" charset="0"/>
                <a:cs typeface="Times New Roman" panose="02020603050405020304" pitchFamily="18" charset="0"/>
              </a:rPr>
              <a:t>Laukoter</a:t>
            </a:r>
            <a:r>
              <a:rPr lang="de-DE" sz="1000" dirty="0">
                <a:latin typeface="Arial" panose="020B0604020202020204" pitchFamily="34" charset="0"/>
                <a:ea typeface="Times New Roman" panose="02020603050405020304" pitchFamily="18" charset="0"/>
                <a:cs typeface="Times New Roman" panose="02020603050405020304" pitchFamily="18" charset="0"/>
              </a:rPr>
              <a:t> (2018)</a:t>
            </a:r>
            <a:endParaRPr lang="de-AT" sz="1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6FCB6724-8308-410E-8C17-9591CCBEF5C1}"/>
              </a:ext>
            </a:extLst>
          </p:cNvPr>
          <p:cNvSpPr/>
          <p:nvPr/>
        </p:nvSpPr>
        <p:spPr>
          <a:xfrm>
            <a:off x="2209800" y="847150"/>
            <a:ext cx="7486600" cy="338554"/>
          </a:xfrm>
          <a:prstGeom prst="rect">
            <a:avLst/>
          </a:prstGeom>
          <a:solidFill>
            <a:schemeClr val="bg1"/>
          </a:solidFill>
        </p:spPr>
        <p:txBody>
          <a:bodyPr wrap="square">
            <a:spAutoFit/>
          </a:bodyPr>
          <a:lstStyle/>
          <a:p>
            <a:r>
              <a:rPr lang="de-DE" sz="1600" b="1" dirty="0">
                <a:solidFill>
                  <a:srgbClr val="C00000"/>
                </a:solidFill>
                <a:latin typeface="Arial" panose="020B0604020202020204" pitchFamily="34" charset="0"/>
                <a:ea typeface="Times New Roman" panose="02020603050405020304" pitchFamily="18" charset="0"/>
                <a:cs typeface="Times New Roman" panose="02020603050405020304" pitchFamily="18" charset="0"/>
              </a:rPr>
              <a:t>Kalte Progression seit Steuerreform 2016 kumuliert, in Mio. €</a:t>
            </a:r>
            <a:endParaRPr lang="de-AT" sz="4400" b="1" dirty="0">
              <a:solidFill>
                <a:srgbClr val="C00000"/>
              </a:solidFill>
            </a:endParaRPr>
          </a:p>
        </p:txBody>
      </p:sp>
    </p:spTree>
    <p:extLst>
      <p:ext uri="{BB962C8B-B14F-4D97-AF65-F5344CB8AC3E}">
        <p14:creationId xmlns:p14="http://schemas.microsoft.com/office/powerpoint/2010/main" val="185937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9CEA47-5C7A-4E30-8541-8E804F73D41D}"/>
              </a:ext>
            </a:extLst>
          </p:cNvPr>
          <p:cNvSpPr>
            <a:spLocks noGrp="1"/>
          </p:cNvSpPr>
          <p:nvPr>
            <p:ph type="title"/>
          </p:nvPr>
        </p:nvSpPr>
        <p:spPr>
          <a:xfrm>
            <a:off x="1907871" y="304800"/>
            <a:ext cx="8623376" cy="819944"/>
          </a:xfrm>
        </p:spPr>
        <p:txBody>
          <a:bodyPr/>
          <a:lstStyle/>
          <a:p>
            <a:pPr>
              <a:buClr>
                <a:srgbClr val="4DC8E1"/>
              </a:buClr>
            </a:pPr>
            <a:r>
              <a:rPr lang="de-DE" b="1" dirty="0">
                <a:latin typeface="Arial Black" panose="020B0A04020102020204" pitchFamily="34" charset="0"/>
              </a:rPr>
              <a:t>Wesentliche Inhaltspunkte der neuen Steuerreformpläne der derzeitigen Bundesregierung </a:t>
            </a:r>
            <a:r>
              <a:rPr lang="de-DE" sz="1600" b="1" dirty="0">
                <a:latin typeface="+mn-lt"/>
              </a:rPr>
              <a:t>(Jänner 2020)</a:t>
            </a:r>
            <a:endParaRPr lang="de-AT" b="1" dirty="0">
              <a:latin typeface="+mn-lt"/>
            </a:endParaRPr>
          </a:p>
        </p:txBody>
      </p:sp>
      <p:graphicFrame>
        <p:nvGraphicFramePr>
          <p:cNvPr id="4" name="Inhaltsplatzhalter 3">
            <a:extLst>
              <a:ext uri="{FF2B5EF4-FFF2-40B4-BE49-F238E27FC236}">
                <a16:creationId xmlns:a16="http://schemas.microsoft.com/office/drawing/2014/main" id="{4FD4C820-0A41-46EB-837C-ED2571AB19CF}"/>
              </a:ext>
            </a:extLst>
          </p:cNvPr>
          <p:cNvGraphicFramePr>
            <a:graphicFrameLocks noGrp="1"/>
          </p:cNvGraphicFramePr>
          <p:nvPr>
            <p:ph idx="1"/>
          </p:nvPr>
        </p:nvGraphicFramePr>
        <p:xfrm>
          <a:off x="2043853" y="1170875"/>
          <a:ext cx="8110968" cy="4772941"/>
        </p:xfrm>
        <a:graphic>
          <a:graphicData uri="http://schemas.openxmlformats.org/drawingml/2006/table">
            <a:tbl>
              <a:tblPr firstRow="1" bandRow="1">
                <a:tableStyleId>{2D5ABB26-0587-4C30-8999-92F81FD0307C}</a:tableStyleId>
              </a:tblPr>
              <a:tblGrid>
                <a:gridCol w="393049">
                  <a:extLst>
                    <a:ext uri="{9D8B030D-6E8A-4147-A177-3AD203B41FA5}">
                      <a16:colId xmlns:a16="http://schemas.microsoft.com/office/drawing/2014/main" val="259017780"/>
                    </a:ext>
                  </a:extLst>
                </a:gridCol>
                <a:gridCol w="5293351">
                  <a:extLst>
                    <a:ext uri="{9D8B030D-6E8A-4147-A177-3AD203B41FA5}">
                      <a16:colId xmlns:a16="http://schemas.microsoft.com/office/drawing/2014/main" val="2478419786"/>
                    </a:ext>
                  </a:extLst>
                </a:gridCol>
                <a:gridCol w="984568">
                  <a:extLst>
                    <a:ext uri="{9D8B030D-6E8A-4147-A177-3AD203B41FA5}">
                      <a16:colId xmlns:a16="http://schemas.microsoft.com/office/drawing/2014/main" val="2128240441"/>
                    </a:ext>
                  </a:extLst>
                </a:gridCol>
                <a:gridCol w="1440000">
                  <a:extLst>
                    <a:ext uri="{9D8B030D-6E8A-4147-A177-3AD203B41FA5}">
                      <a16:colId xmlns:a16="http://schemas.microsoft.com/office/drawing/2014/main" val="188426452"/>
                    </a:ext>
                  </a:extLst>
                </a:gridCol>
              </a:tblGrid>
              <a:tr h="416012">
                <a:tc>
                  <a:txBody>
                    <a:bodyPr/>
                    <a:lstStyle/>
                    <a:p>
                      <a:pPr algn="ctr"/>
                      <a:endParaRPr lang="de-AT" sz="1600" b="1"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tc>
                  <a:txBody>
                    <a:bodyPr/>
                    <a:lstStyle/>
                    <a:p>
                      <a:pPr algn="ctr"/>
                      <a:endParaRPr lang="de-AT" sz="1600" b="1" dirty="0">
                        <a:solidFill>
                          <a:schemeClr val="bg1"/>
                        </a:solidFill>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tc gridSpan="2">
                  <a:txBody>
                    <a:bodyPr/>
                    <a:lstStyle/>
                    <a:p>
                      <a:pPr algn="ctr"/>
                      <a:r>
                        <a:rPr lang="de-DE" sz="1600" b="1" dirty="0">
                          <a:solidFill>
                            <a:schemeClr val="bg1"/>
                          </a:solidFill>
                        </a:rPr>
                        <a:t>Entlastung</a:t>
                      </a:r>
                      <a:endParaRPr lang="de-AT" sz="1600" b="1" dirty="0">
                        <a:solidFill>
                          <a:schemeClr val="bg1"/>
                        </a:solidFill>
                      </a:endParaRPr>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tc hMerge="1">
                  <a:txBody>
                    <a:bodyPr/>
                    <a:lstStyle/>
                    <a:p>
                      <a:endParaRPr lang="de-AT"/>
                    </a:p>
                  </a:txBody>
                  <a:tcPr/>
                </a:tc>
                <a:extLst>
                  <a:ext uri="{0D108BD9-81ED-4DB2-BD59-A6C34878D82A}">
                    <a16:rowId xmlns:a16="http://schemas.microsoft.com/office/drawing/2014/main" val="236223950"/>
                  </a:ext>
                </a:extLst>
              </a:tr>
              <a:tr h="718056">
                <a:tc>
                  <a:txBody>
                    <a:bodyPr/>
                    <a:lstStyle/>
                    <a:p>
                      <a:pPr algn="r"/>
                      <a:r>
                        <a:rPr lang="de-DE" sz="1600" b="1" dirty="0"/>
                        <a:t>1.</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DE" sz="1200" dirty="0"/>
                        <a:t>Tarifsenkung für Lohn- und Einkommensteuer nicht schon 2020, sondern erst 2021 und 2022</a:t>
                      </a:r>
                      <a:br>
                        <a:rPr lang="de-DE" sz="1200" dirty="0"/>
                      </a:br>
                      <a:r>
                        <a:rPr lang="de-DE" sz="1200" dirty="0"/>
                        <a:t>1. Schritt 2021 Absenkung 25 auf 20%</a:t>
                      </a:r>
                    </a:p>
                    <a:p>
                      <a:r>
                        <a:rPr lang="de-DE" sz="1200" dirty="0"/>
                        <a:t>2. Schritt 2022 Absenkung 35 auf 30% und Absenkung 42 auf 40%</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a:txBody>
                    <a:bodyPr/>
                    <a:lstStyle/>
                    <a:p>
                      <a:pPr algn="r"/>
                      <a:r>
                        <a:rPr lang="de-DE" sz="1200" dirty="0"/>
                        <a:t>Lohnsteuer</a:t>
                      </a:r>
                    </a:p>
                    <a:p>
                      <a:pPr algn="r"/>
                      <a:r>
                        <a:rPr lang="de-DE" sz="1200" b="1" dirty="0"/>
                        <a:t>3,51 Mrd. €</a:t>
                      </a:r>
                      <a:endParaRPr lang="de-AT" sz="1200" b="1" dirty="0"/>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a:txBody>
                    <a:bodyPr/>
                    <a:lstStyle/>
                    <a:p>
                      <a:pPr algn="r"/>
                      <a:r>
                        <a:rPr lang="de-DE" sz="1200" dirty="0"/>
                        <a:t>Einkommensteuer</a:t>
                      </a:r>
                    </a:p>
                    <a:p>
                      <a:pPr algn="r"/>
                      <a:r>
                        <a:rPr lang="de-DE" sz="1200" b="1" dirty="0"/>
                        <a:t>0,39 Mrd. €</a:t>
                      </a: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extLst>
                  <a:ext uri="{0D108BD9-81ED-4DB2-BD59-A6C34878D82A}">
                    <a16:rowId xmlns:a16="http://schemas.microsoft.com/office/drawing/2014/main" val="473306951"/>
                  </a:ext>
                </a:extLst>
              </a:tr>
              <a:tr h="718056">
                <a:tc>
                  <a:txBody>
                    <a:bodyPr/>
                    <a:lstStyle/>
                    <a:p>
                      <a:pPr algn="r"/>
                      <a:r>
                        <a:rPr lang="de-DE" sz="1600" b="1" dirty="0"/>
                        <a:t>2.</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DE" sz="1200" dirty="0"/>
                        <a:t>Senkung der Körperschaftsteuer in zwei Schritten von</a:t>
                      </a:r>
                    </a:p>
                    <a:p>
                      <a:r>
                        <a:rPr lang="de-DE" sz="1200" dirty="0"/>
                        <a:t>	25 % auf 23 % </a:t>
                      </a:r>
                      <a:r>
                        <a:rPr lang="de-DE" sz="1200" dirty="0">
                          <a:sym typeface="Wingdings" panose="05000000000000000000" pitchFamily="2" charset="2"/>
                        </a:rPr>
                        <a:t> 2022 	</a:t>
                      </a:r>
                    </a:p>
                    <a:p>
                      <a:r>
                        <a:rPr lang="de-DE" sz="1200" dirty="0">
                          <a:sym typeface="Wingdings" panose="05000000000000000000" pitchFamily="2" charset="2"/>
                        </a:rPr>
                        <a:t>	23 % auf 21 %  2023</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r>
                        <a:rPr lang="de-DE" sz="1200" b="1" dirty="0"/>
                        <a:t>1,6 Mrd. €</a:t>
                      </a: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1930346575"/>
                  </a:ext>
                </a:extLst>
              </a:tr>
              <a:tr h="324000">
                <a:tc>
                  <a:txBody>
                    <a:bodyPr/>
                    <a:lstStyle/>
                    <a:p>
                      <a:pPr algn="r"/>
                      <a:r>
                        <a:rPr lang="de-DE" sz="1600" b="1" dirty="0"/>
                        <a:t>3.</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DE" sz="1200" dirty="0"/>
                        <a:t>Begünstigung Gewinnbeteiligung/Jahr</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r>
                        <a:rPr lang="de-DE" sz="1200" b="1" dirty="0"/>
                        <a:t>0,1 Mrd. €</a:t>
                      </a: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2578017301"/>
                  </a:ext>
                </a:extLst>
              </a:tr>
              <a:tr h="512897">
                <a:tc>
                  <a:txBody>
                    <a:bodyPr/>
                    <a:lstStyle/>
                    <a:p>
                      <a:pPr algn="r"/>
                      <a:r>
                        <a:rPr lang="de-DE" sz="1600" b="1" dirty="0"/>
                        <a:t>4.</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AT" sz="1200" dirty="0"/>
                        <a:t>Gewinnfreibetrag wird von 30.000 € auf 100.000 € erhöht</a:t>
                      </a:r>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2072909148"/>
                  </a:ext>
                </a:extLst>
              </a:tr>
              <a:tr h="718056">
                <a:tc>
                  <a:txBody>
                    <a:bodyPr/>
                    <a:lstStyle/>
                    <a:p>
                      <a:pPr algn="r"/>
                      <a:r>
                        <a:rPr lang="de-DE" sz="1600" b="1" dirty="0"/>
                        <a:t>5.</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AT" sz="1200" dirty="0" err="1"/>
                        <a:t>Kapitalertragsteuerbefreiung</a:t>
                      </a:r>
                      <a:r>
                        <a:rPr lang="de-AT" sz="1200" dirty="0"/>
                        <a:t> für ökologische Investitionen (KESt) sowie Aktiengewinne </a:t>
                      </a:r>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2186867250"/>
                  </a:ext>
                </a:extLst>
              </a:tr>
              <a:tr h="324000">
                <a:tc>
                  <a:txBody>
                    <a:bodyPr/>
                    <a:lstStyle/>
                    <a:p>
                      <a:pPr algn="r"/>
                      <a:r>
                        <a:rPr lang="de-DE" sz="1600" b="1" dirty="0"/>
                        <a:t>6.</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AT" sz="1200" dirty="0"/>
                        <a:t>Abschreibungsmöglichkeit für geringwertige Wirtschaftsgüter von 800 € auf 1.000 € erhöht</a:t>
                      </a:r>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1542442915"/>
                  </a:ext>
                </a:extLst>
              </a:tr>
              <a:tr h="324000">
                <a:tc>
                  <a:txBody>
                    <a:bodyPr/>
                    <a:lstStyle/>
                    <a:p>
                      <a:pPr algn="r"/>
                      <a:r>
                        <a:rPr lang="de-DE" sz="1600" b="1" dirty="0"/>
                        <a:t>7.</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AT" sz="1200" dirty="0"/>
                        <a:t>Private Altersvorsorge soll stärker gefördert werden</a:t>
                      </a:r>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145705363"/>
                  </a:ext>
                </a:extLst>
              </a:tr>
              <a:tr h="416012">
                <a:tc>
                  <a:txBody>
                    <a:bodyPr/>
                    <a:lstStyle/>
                    <a:p>
                      <a:pPr algn="r"/>
                      <a:r>
                        <a:rPr lang="de-DE" sz="1600" b="1" dirty="0"/>
                        <a:t>8.</a:t>
                      </a:r>
                      <a:endParaRPr lang="de-AT" sz="1600" b="1" dirty="0"/>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solidFill>
                      <a:srgbClr val="4DC8E1"/>
                    </a:solidFill>
                  </a:tcPr>
                </a:tc>
                <a:tc>
                  <a:txBody>
                    <a:bodyPr/>
                    <a:lstStyle/>
                    <a:p>
                      <a:r>
                        <a:rPr lang="de-DE" sz="1200" dirty="0"/>
                        <a:t>Neukodifikation EstG. Vereinfachung Lohnverrechnung - keine Details? Was heißt das für AN?</a:t>
                      </a:r>
                      <a:endParaRPr lang="de-AT" sz="1200" dirty="0"/>
                    </a:p>
                  </a:txBody>
                  <a:tcPr anchor="ctr">
                    <a:lnL w="6350" cap="flat" cmpd="sng" algn="ctr">
                      <a:solidFill>
                        <a:schemeClr val="bg1">
                          <a:lumMod val="8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gridSpan="2">
                  <a:txBody>
                    <a:bodyPr/>
                    <a:lstStyle/>
                    <a:p>
                      <a:pPr algn="ctr"/>
                      <a:endParaRPr lang="de-AT" sz="1200" b="1" dirty="0"/>
                    </a:p>
                  </a:txBody>
                  <a:tcPr anchor="ctr">
                    <a:lnL w="6350" cap="flat" cmpd="sng" algn="ctr">
                      <a:no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rgbClr val="4DC8E1"/>
                      </a:solidFill>
                      <a:prstDash val="solid"/>
                      <a:round/>
                      <a:headEnd type="none" w="med" len="med"/>
                      <a:tailEnd type="none" w="med" len="med"/>
                    </a:lnT>
                    <a:lnB w="6350" cap="flat" cmpd="sng" algn="ctr">
                      <a:solidFill>
                        <a:srgbClr val="4DC8E1"/>
                      </a:solidFill>
                      <a:prstDash val="solid"/>
                      <a:round/>
                      <a:headEnd type="none" w="med" len="med"/>
                      <a:tailEnd type="none" w="med" len="med"/>
                    </a:lnB>
                  </a:tcPr>
                </a:tc>
                <a:tc hMerge="1">
                  <a:txBody>
                    <a:bodyPr/>
                    <a:lstStyle/>
                    <a:p>
                      <a:endParaRPr lang="de-AT"/>
                    </a:p>
                  </a:txBody>
                  <a:tcPr/>
                </a:tc>
                <a:extLst>
                  <a:ext uri="{0D108BD9-81ED-4DB2-BD59-A6C34878D82A}">
                    <a16:rowId xmlns:a16="http://schemas.microsoft.com/office/drawing/2014/main" val="400885409"/>
                  </a:ext>
                </a:extLst>
              </a:tr>
            </a:tbl>
          </a:graphicData>
        </a:graphic>
      </p:graphicFrame>
    </p:spTree>
    <p:extLst>
      <p:ext uri="{BB962C8B-B14F-4D97-AF65-F5344CB8AC3E}">
        <p14:creationId xmlns:p14="http://schemas.microsoft.com/office/powerpoint/2010/main" val="375510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821321-F5AB-4011-A3CA-E61FBE8862B0}"/>
              </a:ext>
            </a:extLst>
          </p:cNvPr>
          <p:cNvSpPr>
            <a:spLocks noGrp="1"/>
          </p:cNvSpPr>
          <p:nvPr>
            <p:ph type="title"/>
          </p:nvPr>
        </p:nvSpPr>
        <p:spPr>
          <a:xfrm>
            <a:off x="2209800" y="304800"/>
            <a:ext cx="7772400" cy="747936"/>
          </a:xfrm>
        </p:spPr>
        <p:txBody>
          <a:bodyPr/>
          <a:lstStyle/>
          <a:p>
            <a:r>
              <a:rPr lang="de-DE" sz="1800" dirty="0">
                <a:latin typeface="Arial Black" panose="020B0A04020102020204" pitchFamily="34" charset="0"/>
              </a:rPr>
              <a:t>ArbeitnehmerInnen zahlen 80% der Steuern bzw. 90% der kalten Progression, bekommen aber nur 60% der Entlastung</a:t>
            </a:r>
            <a:endParaRPr lang="de-AT" sz="1800" dirty="0">
              <a:latin typeface="Arial Black" panose="020B0A04020102020204" pitchFamily="34" charset="0"/>
            </a:endParaRPr>
          </a:p>
        </p:txBody>
      </p:sp>
      <p:graphicFrame>
        <p:nvGraphicFramePr>
          <p:cNvPr id="4" name="Inhaltsplatzhalter 3">
            <a:extLst>
              <a:ext uri="{FF2B5EF4-FFF2-40B4-BE49-F238E27FC236}">
                <a16:creationId xmlns:a16="http://schemas.microsoft.com/office/drawing/2014/main" id="{96C92F03-FD4E-4AB4-A52D-520240B48F7D}"/>
              </a:ext>
            </a:extLst>
          </p:cNvPr>
          <p:cNvGraphicFramePr>
            <a:graphicFrameLocks noGrp="1"/>
          </p:cNvGraphicFramePr>
          <p:nvPr>
            <p:ph idx="1"/>
          </p:nvPr>
        </p:nvGraphicFramePr>
        <p:xfrm>
          <a:off x="2220403" y="1763880"/>
          <a:ext cx="7772400" cy="3330240"/>
        </p:xfrm>
        <a:graphic>
          <a:graphicData uri="http://schemas.openxmlformats.org/drawingml/2006/table">
            <a:tbl>
              <a:tblPr firstRow="1" bandRow="1">
                <a:tableStyleId>{2D5ABB26-0587-4C30-8999-92F81FD0307C}</a:tableStyleId>
              </a:tblPr>
              <a:tblGrid>
                <a:gridCol w="1581944">
                  <a:extLst>
                    <a:ext uri="{9D8B030D-6E8A-4147-A177-3AD203B41FA5}">
                      <a16:colId xmlns:a16="http://schemas.microsoft.com/office/drawing/2014/main" val="1581654568"/>
                    </a:ext>
                  </a:extLst>
                </a:gridCol>
                <a:gridCol w="4320480">
                  <a:extLst>
                    <a:ext uri="{9D8B030D-6E8A-4147-A177-3AD203B41FA5}">
                      <a16:colId xmlns:a16="http://schemas.microsoft.com/office/drawing/2014/main" val="105124087"/>
                    </a:ext>
                  </a:extLst>
                </a:gridCol>
                <a:gridCol w="1869976">
                  <a:extLst>
                    <a:ext uri="{9D8B030D-6E8A-4147-A177-3AD203B41FA5}">
                      <a16:colId xmlns:a16="http://schemas.microsoft.com/office/drawing/2014/main" val="587766895"/>
                    </a:ext>
                  </a:extLst>
                </a:gridCol>
              </a:tblGrid>
              <a:tr h="436371">
                <a:tc>
                  <a:txBody>
                    <a:bodyPr/>
                    <a:lstStyle/>
                    <a:p>
                      <a:pPr algn="ctr"/>
                      <a:r>
                        <a:rPr lang="de-DE" sz="1200" b="1" dirty="0">
                          <a:solidFill>
                            <a:schemeClr val="bg1"/>
                          </a:solidFill>
                        </a:rPr>
                        <a:t>ArbeitnehmerInnen</a:t>
                      </a:r>
                    </a:p>
                    <a:p>
                      <a:pPr algn="ctr"/>
                      <a:r>
                        <a:rPr lang="de-DE" sz="1200" b="1" dirty="0">
                          <a:solidFill>
                            <a:schemeClr val="bg1"/>
                          </a:solidFill>
                        </a:rPr>
                        <a:t>PensionistInnen</a:t>
                      </a:r>
                      <a:endParaRPr lang="de-AT" sz="1200" b="1"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tc>
                  <a:txBody>
                    <a:bodyPr/>
                    <a:lstStyle/>
                    <a:p>
                      <a:pPr algn="ctr"/>
                      <a:endParaRPr lang="de-AT" sz="1200" b="1" cap="all" baseline="0"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tc>
                  <a:txBody>
                    <a:bodyPr/>
                    <a:lstStyle/>
                    <a:p>
                      <a:pPr algn="ctr"/>
                      <a:r>
                        <a:rPr lang="de-DE" sz="1200" b="1" dirty="0">
                          <a:solidFill>
                            <a:schemeClr val="bg1"/>
                          </a:solidFill>
                        </a:rPr>
                        <a:t>Unternehmenssektor</a:t>
                      </a:r>
                      <a:endParaRPr lang="de-AT" sz="1200" b="1"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1179158295"/>
                  </a:ext>
                </a:extLst>
              </a:tr>
              <a:tr h="216000">
                <a:tc>
                  <a:txBody>
                    <a:bodyPr/>
                    <a:lstStyle/>
                    <a:p>
                      <a:pPr algn="ctr"/>
                      <a:r>
                        <a:rPr lang="de-DE" sz="1200" dirty="0">
                          <a:solidFill>
                            <a:schemeClr val="tx1"/>
                          </a:solidFill>
                        </a:rPr>
                        <a:t>3,51</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cap="none" baseline="0" dirty="0"/>
                        <a:t>Tarifsenkung</a:t>
                      </a:r>
                      <a:endParaRPr lang="de-AT" sz="1200" cap="none" baseline="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0,39</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2384946"/>
                  </a:ext>
                </a:extLst>
              </a:tr>
              <a:tr h="216000">
                <a:tc>
                  <a:txBody>
                    <a:bodyPr/>
                    <a:lstStyle/>
                    <a:p>
                      <a:pPr algn="ct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531255522"/>
                  </a:ext>
                </a:extLst>
              </a:tr>
              <a:tr h="216000">
                <a:tc>
                  <a:txBody>
                    <a:bodyPr/>
                    <a:lstStyle/>
                    <a:p>
                      <a:pPr algn="ctr"/>
                      <a:r>
                        <a:rPr lang="de-DE" sz="1200" dirty="0">
                          <a:solidFill>
                            <a:schemeClr val="tx1"/>
                          </a:solidFill>
                        </a:rPr>
                        <a:t>0,05</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t>Begünstigung Gewinnbeteiligung /Jahr</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0,05</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624279708"/>
                  </a:ext>
                </a:extLst>
              </a:tr>
              <a:tr h="216000">
                <a:tc>
                  <a:txBody>
                    <a:bodyPr/>
                    <a:lstStyle/>
                    <a:p>
                      <a:pPr algn="ct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92587551"/>
                  </a:ext>
                </a:extLst>
              </a:tr>
              <a:tr h="216000">
                <a:tc>
                  <a:txBody>
                    <a:bodyPr/>
                    <a:lstStyle/>
                    <a:p>
                      <a:pPr algn="ctr"/>
                      <a:r>
                        <a:rPr lang="de-DE" sz="1200" dirty="0"/>
                        <a:t>-</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4042678782"/>
                  </a:ext>
                </a:extLst>
              </a:tr>
              <a:tr h="216000">
                <a:tc>
                  <a:txBody>
                    <a:bodyPr/>
                    <a:lstStyle/>
                    <a:p>
                      <a:pPr algn="ctr"/>
                      <a:r>
                        <a:rPr lang="de-DE" sz="1200" dirty="0"/>
                        <a:t>-</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t>Senkung der Körperschaftsteuer</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1,6</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738443773"/>
                  </a:ext>
                </a:extLst>
              </a:tr>
              <a:tr h="216000">
                <a:tc>
                  <a:txBody>
                    <a:bodyPr/>
                    <a:lstStyle/>
                    <a:p>
                      <a:pPr algn="ctr"/>
                      <a:r>
                        <a:rPr lang="de-DE" sz="1200" dirty="0"/>
                        <a:t>-</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t>Gewinnfreibetrag</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0,1</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655361867"/>
                  </a:ext>
                </a:extLst>
              </a:tr>
              <a:tr h="216000">
                <a:tc>
                  <a:txBody>
                    <a:bodyPr/>
                    <a:lstStyle/>
                    <a:p>
                      <a:pPr algn="ctr"/>
                      <a:r>
                        <a:rPr lang="de-DE" sz="1200" dirty="0"/>
                        <a:t>-</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AT" sz="1200" dirty="0"/>
                        <a:t>KESt-Befreiung für Aktiengewinne</a:t>
                      </a: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AT" sz="1200" dirty="0">
                          <a:solidFill>
                            <a:schemeClr val="tx1"/>
                          </a:solidFill>
                        </a:rPr>
                        <a:t>0,3</a:t>
                      </a: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276788704"/>
                  </a:ext>
                </a:extLst>
              </a:tr>
              <a:tr h="216000">
                <a:tc>
                  <a:txBody>
                    <a:bodyPr/>
                    <a:lstStyle/>
                    <a:p>
                      <a:pPr algn="ctr"/>
                      <a:r>
                        <a:rPr lang="de-DE" sz="1200" dirty="0"/>
                        <a:t>-</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200" dirty="0"/>
                        <a:t>Weitere Maßnahmen</a:t>
                      </a:r>
                      <a:endParaRPr lang="de-AT" sz="1200" dirty="0"/>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algn="ctr"/>
                      <a:r>
                        <a:rPr lang="de-DE" sz="1200" dirty="0">
                          <a:solidFill>
                            <a:schemeClr val="tx1"/>
                          </a:solidFill>
                        </a:rPr>
                        <a:t>0,02</a:t>
                      </a:r>
                      <a:endParaRPr lang="de-AT" sz="1200" dirty="0">
                        <a:solidFill>
                          <a:schemeClr val="tx1"/>
                        </a:solidFill>
                      </a:endParaRPr>
                    </a:p>
                  </a:txBody>
                  <a:tcPr marT="36000" marB="3600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51709479"/>
                  </a:ext>
                </a:extLst>
              </a:tr>
              <a:tr h="279519">
                <a:tc>
                  <a:txBody>
                    <a:bodyPr/>
                    <a:lstStyle/>
                    <a:p>
                      <a:pPr algn="ctr"/>
                      <a:r>
                        <a:rPr lang="de-DE" sz="1600" b="1" dirty="0">
                          <a:solidFill>
                            <a:schemeClr val="bg1"/>
                          </a:solidFill>
                        </a:rPr>
                        <a:t>3,56 Mrd. €</a:t>
                      </a:r>
                    </a:p>
                    <a:p>
                      <a:pPr algn="ctr"/>
                      <a:r>
                        <a:rPr lang="de-DE" sz="1600" b="1" dirty="0">
                          <a:solidFill>
                            <a:schemeClr val="bg1"/>
                          </a:solidFill>
                        </a:rPr>
                        <a:t>(rd. 59%)</a:t>
                      </a:r>
                      <a:endParaRPr lang="de-AT" sz="1600" b="1"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B0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chemeClr val="tx1"/>
                          </a:solidFill>
                        </a:rPr>
                        <a:t>Gesamt</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a:solidFill>
                            <a:schemeClr val="tx1"/>
                          </a:solidFill>
                        </a:rPr>
                        <a:t>6,02 Mrd. €</a:t>
                      </a:r>
                      <a:endParaRPr lang="de-AT" sz="1600" b="1" dirty="0">
                        <a:solidFill>
                          <a:schemeClr val="tx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r>
                        <a:rPr lang="de-DE" sz="1600" b="1" dirty="0">
                          <a:solidFill>
                            <a:schemeClr val="bg1"/>
                          </a:solidFill>
                        </a:rPr>
                        <a:t>2,46 Mrd. €</a:t>
                      </a:r>
                    </a:p>
                    <a:p>
                      <a:pPr algn="ctr"/>
                      <a:r>
                        <a:rPr lang="de-DE" sz="1600" b="1" dirty="0">
                          <a:solidFill>
                            <a:schemeClr val="bg1"/>
                          </a:solidFill>
                        </a:rPr>
                        <a:t>(rd. 41%)</a:t>
                      </a:r>
                      <a:endParaRPr lang="de-AT" sz="1600" b="1" dirty="0">
                        <a:solidFill>
                          <a:schemeClr val="bg1"/>
                        </a:solidFill>
                      </a:endParaRPr>
                    </a:p>
                  </a:txBody>
                  <a:tcPr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00B0F0"/>
                    </a:solidFill>
                  </a:tcPr>
                </a:tc>
                <a:extLst>
                  <a:ext uri="{0D108BD9-81ED-4DB2-BD59-A6C34878D82A}">
                    <a16:rowId xmlns:a16="http://schemas.microsoft.com/office/drawing/2014/main" val="3619018254"/>
                  </a:ext>
                </a:extLst>
              </a:tr>
            </a:tbl>
          </a:graphicData>
        </a:graphic>
      </p:graphicFrame>
    </p:spTree>
    <p:extLst>
      <p:ext uri="{BB962C8B-B14F-4D97-AF65-F5344CB8AC3E}">
        <p14:creationId xmlns:p14="http://schemas.microsoft.com/office/powerpoint/2010/main" val="371022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42DF6-8995-425C-9AE9-03C597E9465A}"/>
              </a:ext>
            </a:extLst>
          </p:cNvPr>
          <p:cNvSpPr>
            <a:spLocks noGrp="1"/>
          </p:cNvSpPr>
          <p:nvPr>
            <p:ph type="title"/>
          </p:nvPr>
        </p:nvSpPr>
        <p:spPr/>
        <p:txBody>
          <a:bodyPr/>
          <a:lstStyle/>
          <a:p>
            <a:r>
              <a:rPr lang="de-DE" sz="2400" dirty="0">
                <a:latin typeface="Arial Black" panose="020B0A04020102020204" pitchFamily="34" charset="0"/>
              </a:rPr>
              <a:t>Verteilung der </a:t>
            </a:r>
            <a:r>
              <a:rPr lang="de-DE" sz="2400" dirty="0">
                <a:solidFill>
                  <a:srgbClr val="C00000"/>
                </a:solidFill>
                <a:latin typeface="Arial Black" panose="020B0A04020102020204" pitchFamily="34" charset="0"/>
              </a:rPr>
              <a:t>Kapitalgesellschaften</a:t>
            </a:r>
            <a:r>
              <a:rPr lang="de-DE" sz="2400" dirty="0">
                <a:latin typeface="Arial Black" panose="020B0A04020102020204" pitchFamily="34" charset="0"/>
              </a:rPr>
              <a:t> und </a:t>
            </a:r>
            <a:r>
              <a:rPr lang="de-DE" sz="2400" dirty="0">
                <a:solidFill>
                  <a:srgbClr val="0070C0"/>
                </a:solidFill>
                <a:latin typeface="Arial Black" panose="020B0A04020102020204" pitchFamily="34" charset="0"/>
              </a:rPr>
              <a:t>Körperschaftsteuer</a:t>
            </a:r>
            <a:endParaRPr lang="de-AT" sz="2400" dirty="0">
              <a:solidFill>
                <a:srgbClr val="0070C0"/>
              </a:solidFill>
              <a:latin typeface="Arial Black" panose="020B0A04020102020204" pitchFamily="34" charset="0"/>
            </a:endParaRPr>
          </a:p>
        </p:txBody>
      </p:sp>
      <p:graphicFrame>
        <p:nvGraphicFramePr>
          <p:cNvPr id="6" name="Inhaltsplatzhalter 5">
            <a:extLst>
              <a:ext uri="{FF2B5EF4-FFF2-40B4-BE49-F238E27FC236}">
                <a16:creationId xmlns:a16="http://schemas.microsoft.com/office/drawing/2014/main" id="{58F67AAA-F6B9-42DD-A210-0C1B628FAF83}"/>
              </a:ext>
            </a:extLst>
          </p:cNvPr>
          <p:cNvGraphicFramePr>
            <a:graphicFrameLocks noGrp="1"/>
          </p:cNvGraphicFramePr>
          <p:nvPr>
            <p:ph idx="1"/>
          </p:nvPr>
        </p:nvGraphicFramePr>
        <p:xfrm>
          <a:off x="2237950" y="1268760"/>
          <a:ext cx="7772400"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feld 2">
            <a:extLst>
              <a:ext uri="{FF2B5EF4-FFF2-40B4-BE49-F238E27FC236}">
                <a16:creationId xmlns:a16="http://schemas.microsoft.com/office/drawing/2014/main" id="{AD3D315B-2987-47DF-90C6-5A646C403FB4}"/>
              </a:ext>
            </a:extLst>
          </p:cNvPr>
          <p:cNvSpPr txBox="1"/>
          <p:nvPr/>
        </p:nvSpPr>
        <p:spPr>
          <a:xfrm>
            <a:off x="6528048" y="6237312"/>
            <a:ext cx="1656184" cy="288032"/>
          </a:xfrm>
          <a:prstGeom prst="rect">
            <a:avLst/>
          </a:prstGeom>
          <a:noFill/>
        </p:spPr>
        <p:txBody>
          <a:bodyPr wrap="square" rtlCol="0">
            <a:noAutofit/>
          </a:bodyPr>
          <a:lstStyle/>
          <a:p>
            <a:pPr algn="r"/>
            <a:r>
              <a:rPr lang="de-DE" sz="1000" dirty="0">
                <a:latin typeface="+mn-lt"/>
              </a:rPr>
              <a:t>Quelle: A&amp;W, 09/2018</a:t>
            </a:r>
            <a:endParaRPr lang="de-AT" sz="1000" dirty="0">
              <a:latin typeface="+mn-lt"/>
            </a:endParaRPr>
          </a:p>
        </p:txBody>
      </p:sp>
    </p:spTree>
    <p:extLst>
      <p:ext uri="{BB962C8B-B14F-4D97-AF65-F5344CB8AC3E}">
        <p14:creationId xmlns:p14="http://schemas.microsoft.com/office/powerpoint/2010/main" val="2556275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116632"/>
            <a:ext cx="7772400" cy="1348806"/>
          </a:xfrm>
        </p:spPr>
        <p:txBody>
          <a:bodyPr/>
          <a:lstStyle/>
          <a:p>
            <a:r>
              <a:rPr lang="de-DE" b="1" dirty="0">
                <a:solidFill>
                  <a:srgbClr val="0070C0"/>
                </a:solidFill>
              </a:rPr>
              <a:t>Ideologie und Fakten</a:t>
            </a:r>
            <a:br>
              <a:rPr lang="de-DE" dirty="0"/>
            </a:br>
            <a:r>
              <a:rPr lang="de-DE" sz="2400" dirty="0">
                <a:latin typeface="Arial Black" panose="020B0A04020102020204" pitchFamily="34" charset="0"/>
              </a:rPr>
              <a:t>Argumente der Befürworter einer </a:t>
            </a:r>
            <a:br>
              <a:rPr lang="de-DE" sz="2400" dirty="0">
                <a:latin typeface="Arial Black" panose="020B0A04020102020204" pitchFamily="34" charset="0"/>
              </a:rPr>
            </a:br>
            <a:r>
              <a:rPr lang="de-DE" sz="2400" dirty="0">
                <a:latin typeface="Arial Black" panose="020B0A04020102020204" pitchFamily="34" charset="0"/>
              </a:rPr>
              <a:t>KöSt.-Senkung</a:t>
            </a:r>
            <a:endParaRPr lang="de-DE" dirty="0">
              <a:latin typeface="Arial Black" panose="020B0A04020102020204" pitchFamily="34" charset="0"/>
            </a:endParaRPr>
          </a:p>
        </p:txBody>
      </p:sp>
      <p:sp>
        <p:nvSpPr>
          <p:cNvPr id="30723" name="Rectangle 3"/>
          <p:cNvSpPr>
            <a:spLocks noGrp="1" noChangeArrowheads="1"/>
          </p:cNvSpPr>
          <p:nvPr>
            <p:ph type="body" idx="1"/>
          </p:nvPr>
        </p:nvSpPr>
        <p:spPr>
          <a:xfrm>
            <a:off x="2209800" y="1772816"/>
            <a:ext cx="7772400" cy="3960440"/>
          </a:xfrm>
        </p:spPr>
        <p:txBody>
          <a:bodyPr/>
          <a:lstStyle/>
          <a:p>
            <a:r>
              <a:rPr lang="de-DE" dirty="0"/>
              <a:t>1988 Senkung der Körperschaftsteuer - </a:t>
            </a:r>
            <a:br>
              <a:rPr lang="de-DE" dirty="0"/>
            </a:br>
            <a:r>
              <a:rPr lang="de-DE" dirty="0"/>
              <a:t>KöSt.-Steueraufkommen steigt stark an</a:t>
            </a:r>
          </a:p>
          <a:p>
            <a:endParaRPr lang="de-DE" dirty="0"/>
          </a:p>
          <a:p>
            <a:r>
              <a:rPr lang="de-DE" dirty="0"/>
              <a:t>2004/05 Senkung der Körperschaftsteuer unter KH Grasser - </a:t>
            </a:r>
            <a:br>
              <a:rPr lang="de-DE" dirty="0"/>
            </a:br>
            <a:r>
              <a:rPr lang="de-DE" dirty="0"/>
              <a:t>KöSt.-Steueraufkommen steigt an</a:t>
            </a:r>
          </a:p>
          <a:p>
            <a:endParaRPr lang="de-DE" dirty="0"/>
          </a:p>
          <a:p>
            <a:pPr marL="0" indent="0">
              <a:buNone/>
            </a:pPr>
            <a:endParaRPr lang="de-DE" dirty="0"/>
          </a:p>
          <a:p>
            <a:pPr marL="0" indent="0">
              <a:buNone/>
              <a:tabLst>
                <a:tab pos="2243138" algn="l"/>
              </a:tabLst>
            </a:pPr>
            <a:endParaRPr lang="de-DE" u="sng" dirty="0"/>
          </a:p>
          <a:p>
            <a:pPr marL="355600" indent="0">
              <a:buNone/>
              <a:tabLst>
                <a:tab pos="2425700" algn="l"/>
              </a:tabLst>
            </a:pPr>
            <a:r>
              <a:rPr lang="de-DE" u="sng" dirty="0"/>
              <a:t>Schlussfolgerung:</a:t>
            </a:r>
            <a:r>
              <a:rPr lang="de-DE" dirty="0"/>
              <a:t>	Senken wir die Körperschaftsteuer auf Null,</a:t>
            </a:r>
          </a:p>
          <a:p>
            <a:pPr marL="0" indent="0">
              <a:buNone/>
              <a:tabLst>
                <a:tab pos="2425700" algn="l"/>
              </a:tabLst>
            </a:pPr>
            <a:r>
              <a:rPr lang="de-DE" dirty="0"/>
              <a:t>	vielleicht explodieren dann die Steuereinnahmen</a:t>
            </a:r>
          </a:p>
          <a:p>
            <a:pPr marL="0" indent="0">
              <a:buNone/>
            </a:pPr>
            <a:r>
              <a:rPr lang="de-DE" dirty="0"/>
              <a:t>	</a:t>
            </a:r>
          </a:p>
        </p:txBody>
      </p:sp>
      <p:sp>
        <p:nvSpPr>
          <p:cNvPr id="2" name="Pfeil: eingekerbt nach rechts 1">
            <a:extLst>
              <a:ext uri="{FF2B5EF4-FFF2-40B4-BE49-F238E27FC236}">
                <a16:creationId xmlns:a16="http://schemas.microsoft.com/office/drawing/2014/main" id="{CFC5EA87-8F67-48E4-AA78-ABBF8D5117D8}"/>
              </a:ext>
            </a:extLst>
          </p:cNvPr>
          <p:cNvSpPr/>
          <p:nvPr/>
        </p:nvSpPr>
        <p:spPr bwMode="auto">
          <a:xfrm rot="5400000">
            <a:off x="2999656" y="3501008"/>
            <a:ext cx="792088" cy="504056"/>
          </a:xfrm>
          <a:prstGeom prst="notchedRightArrow">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AT"/>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5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72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0723">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3072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 calcmode="lin" valueType="num">
                                      <p:cBhvr>
                                        <p:cTn id="15" dur="500" fill="hold"/>
                                        <p:tgtEl>
                                          <p:spTgt spid="3072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0723">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30723">
                                            <p:txEl>
                                              <p:pRg st="2" end="2"/>
                                            </p:txEl>
                                          </p:spTgt>
                                        </p:tgtEl>
                                        <p:attrNameLst>
                                          <p:attrName>ppt_x</p:attrName>
                                        </p:attrNameLst>
                                      </p:cBhvr>
                                      <p:tavLst>
                                        <p:tav tm="0">
                                          <p:val>
                                            <p:fltVal val="0.5"/>
                                          </p:val>
                                        </p:tav>
                                        <p:tav tm="100000">
                                          <p:val>
                                            <p:strVal val="#ppt_x"/>
                                          </p:val>
                                        </p:tav>
                                      </p:tavLst>
                                    </p:anim>
                                    <p:anim calcmode="lin" valueType="num">
                                      <p:cBhvr>
                                        <p:cTn id="18" dur="500" fill="hold"/>
                                        <p:tgtEl>
                                          <p:spTgt spid="30723">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30723">
                                            <p:txEl>
                                              <p:pRg st="6" end="6"/>
                                            </p:txEl>
                                          </p:spTgt>
                                        </p:tgtEl>
                                        <p:attrNameLst>
                                          <p:attrName>style.visibility</p:attrName>
                                        </p:attrNameLst>
                                      </p:cBhvr>
                                      <p:to>
                                        <p:strVal val="visible"/>
                                      </p:to>
                                    </p:set>
                                    <p:anim calcmode="lin" valueType="num">
                                      <p:cBhvr>
                                        <p:cTn id="23" dur="500" fill="hold"/>
                                        <p:tgtEl>
                                          <p:spTgt spid="30723">
                                            <p:txEl>
                                              <p:pRg st="6" end="6"/>
                                            </p:txEl>
                                          </p:spTgt>
                                        </p:tgtEl>
                                        <p:attrNameLst>
                                          <p:attrName>ppt_w</p:attrName>
                                        </p:attrNameLst>
                                      </p:cBhvr>
                                      <p:tavLst>
                                        <p:tav tm="0">
                                          <p:val>
                                            <p:fltVal val="0"/>
                                          </p:val>
                                        </p:tav>
                                        <p:tav tm="100000">
                                          <p:val>
                                            <p:strVal val="#ppt_w"/>
                                          </p:val>
                                        </p:tav>
                                      </p:tavLst>
                                    </p:anim>
                                    <p:anim calcmode="lin" valueType="num">
                                      <p:cBhvr>
                                        <p:cTn id="24" dur="500" fill="hold"/>
                                        <p:tgtEl>
                                          <p:spTgt spid="30723">
                                            <p:txEl>
                                              <p:pRg st="6" end="6"/>
                                            </p:txEl>
                                          </p:spTgt>
                                        </p:tgtEl>
                                        <p:attrNameLst>
                                          <p:attrName>ppt_h</p:attrName>
                                        </p:attrNameLst>
                                      </p:cBhvr>
                                      <p:tavLst>
                                        <p:tav tm="0">
                                          <p:val>
                                            <p:fltVal val="0"/>
                                          </p:val>
                                        </p:tav>
                                        <p:tav tm="100000">
                                          <p:val>
                                            <p:strVal val="#ppt_h"/>
                                          </p:val>
                                        </p:tav>
                                      </p:tavLst>
                                    </p:anim>
                                    <p:anim calcmode="lin" valueType="num">
                                      <p:cBhvr>
                                        <p:cTn id="25" dur="500" fill="hold"/>
                                        <p:tgtEl>
                                          <p:spTgt spid="30723">
                                            <p:txEl>
                                              <p:pRg st="6" end="6"/>
                                            </p:txEl>
                                          </p:spTgt>
                                        </p:tgtEl>
                                        <p:attrNameLst>
                                          <p:attrName>ppt_x</p:attrName>
                                        </p:attrNameLst>
                                      </p:cBhvr>
                                      <p:tavLst>
                                        <p:tav tm="0">
                                          <p:val>
                                            <p:fltVal val="0.5"/>
                                          </p:val>
                                        </p:tav>
                                        <p:tav tm="100000">
                                          <p:val>
                                            <p:strVal val="#ppt_x"/>
                                          </p:val>
                                        </p:tav>
                                      </p:tavLst>
                                    </p:anim>
                                    <p:anim calcmode="lin" valueType="num">
                                      <p:cBhvr>
                                        <p:cTn id="26" dur="500" fill="hold"/>
                                        <p:tgtEl>
                                          <p:spTgt spid="30723">
                                            <p:txEl>
                                              <p:pRg st="6" end="6"/>
                                            </p:txEl>
                                          </p:spTgt>
                                        </p:tgtEl>
                                        <p:attrNameLst>
                                          <p:attrName>ppt_y</p:attrName>
                                        </p:attrNameLst>
                                      </p:cBhvr>
                                      <p:tavLst>
                                        <p:tav tm="0">
                                          <p:val>
                                            <p:fltVal val="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30723">
                                            <p:txEl>
                                              <p:pRg st="7" end="7"/>
                                            </p:txEl>
                                          </p:spTgt>
                                        </p:tgtEl>
                                        <p:attrNameLst>
                                          <p:attrName>style.visibility</p:attrName>
                                        </p:attrNameLst>
                                      </p:cBhvr>
                                      <p:to>
                                        <p:strVal val="visible"/>
                                      </p:to>
                                    </p:set>
                                    <p:anim calcmode="lin" valueType="num">
                                      <p:cBhvr>
                                        <p:cTn id="31" dur="500" fill="hold"/>
                                        <p:tgtEl>
                                          <p:spTgt spid="3072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30723">
                                            <p:txEl>
                                              <p:pRg st="7" end="7"/>
                                            </p:txEl>
                                          </p:spTgt>
                                        </p:tgtEl>
                                        <p:attrNameLst>
                                          <p:attrName>ppt_h</p:attrName>
                                        </p:attrNameLst>
                                      </p:cBhvr>
                                      <p:tavLst>
                                        <p:tav tm="0">
                                          <p:val>
                                            <p:fltVal val="0"/>
                                          </p:val>
                                        </p:tav>
                                        <p:tav tm="100000">
                                          <p:val>
                                            <p:strVal val="#ppt_h"/>
                                          </p:val>
                                        </p:tav>
                                      </p:tavLst>
                                    </p:anim>
                                    <p:anim calcmode="lin" valueType="num">
                                      <p:cBhvr>
                                        <p:cTn id="33" dur="500" fill="hold"/>
                                        <p:tgtEl>
                                          <p:spTgt spid="30723">
                                            <p:txEl>
                                              <p:pRg st="7" end="7"/>
                                            </p:txEl>
                                          </p:spTgt>
                                        </p:tgtEl>
                                        <p:attrNameLst>
                                          <p:attrName>ppt_x</p:attrName>
                                        </p:attrNameLst>
                                      </p:cBhvr>
                                      <p:tavLst>
                                        <p:tav tm="0">
                                          <p:val>
                                            <p:fltVal val="0.5"/>
                                          </p:val>
                                        </p:tav>
                                        <p:tav tm="100000">
                                          <p:val>
                                            <p:strVal val="#ppt_x"/>
                                          </p:val>
                                        </p:tav>
                                      </p:tavLst>
                                    </p:anim>
                                    <p:anim calcmode="lin" valueType="num">
                                      <p:cBhvr>
                                        <p:cTn id="34" dur="500" fill="hold"/>
                                        <p:tgtEl>
                                          <p:spTgt spid="30723">
                                            <p:txEl>
                                              <p:pRg st="7" end="7"/>
                                            </p:txEl>
                                          </p:spTgt>
                                        </p:tgtEl>
                                        <p:attrNameLst>
                                          <p:attrName>ppt_y</p:attrName>
                                        </p:attrNameLst>
                                      </p:cBhvr>
                                      <p:tavLst>
                                        <p:tav tm="0">
                                          <p:val>
                                            <p:fltVal val="0.5"/>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30723">
                                            <p:txEl>
                                              <p:pRg st="8" end="8"/>
                                            </p:txEl>
                                          </p:spTgt>
                                        </p:tgtEl>
                                        <p:attrNameLst>
                                          <p:attrName>style.visibility</p:attrName>
                                        </p:attrNameLst>
                                      </p:cBhvr>
                                      <p:to>
                                        <p:strVal val="visible"/>
                                      </p:to>
                                    </p:set>
                                    <p:anim calcmode="lin" valueType="num">
                                      <p:cBhvr>
                                        <p:cTn id="39" dur="500" fill="hold"/>
                                        <p:tgtEl>
                                          <p:spTgt spid="30723">
                                            <p:txEl>
                                              <p:pRg st="8" end="8"/>
                                            </p:txEl>
                                          </p:spTgt>
                                        </p:tgtEl>
                                        <p:attrNameLst>
                                          <p:attrName>ppt_w</p:attrName>
                                        </p:attrNameLst>
                                      </p:cBhvr>
                                      <p:tavLst>
                                        <p:tav tm="0">
                                          <p:val>
                                            <p:fltVal val="0"/>
                                          </p:val>
                                        </p:tav>
                                        <p:tav tm="100000">
                                          <p:val>
                                            <p:strVal val="#ppt_w"/>
                                          </p:val>
                                        </p:tav>
                                      </p:tavLst>
                                    </p:anim>
                                    <p:anim calcmode="lin" valueType="num">
                                      <p:cBhvr>
                                        <p:cTn id="40" dur="500" fill="hold"/>
                                        <p:tgtEl>
                                          <p:spTgt spid="30723">
                                            <p:txEl>
                                              <p:pRg st="8" end="8"/>
                                            </p:txEl>
                                          </p:spTgt>
                                        </p:tgtEl>
                                        <p:attrNameLst>
                                          <p:attrName>ppt_h</p:attrName>
                                        </p:attrNameLst>
                                      </p:cBhvr>
                                      <p:tavLst>
                                        <p:tav tm="0">
                                          <p:val>
                                            <p:fltVal val="0"/>
                                          </p:val>
                                        </p:tav>
                                        <p:tav tm="100000">
                                          <p:val>
                                            <p:strVal val="#ppt_h"/>
                                          </p:val>
                                        </p:tav>
                                      </p:tavLst>
                                    </p:anim>
                                    <p:anim calcmode="lin" valueType="num">
                                      <p:cBhvr>
                                        <p:cTn id="41" dur="500" fill="hold"/>
                                        <p:tgtEl>
                                          <p:spTgt spid="30723">
                                            <p:txEl>
                                              <p:pRg st="8" end="8"/>
                                            </p:txEl>
                                          </p:spTgt>
                                        </p:tgtEl>
                                        <p:attrNameLst>
                                          <p:attrName>ppt_x</p:attrName>
                                        </p:attrNameLst>
                                      </p:cBhvr>
                                      <p:tavLst>
                                        <p:tav tm="0">
                                          <p:val>
                                            <p:fltVal val="0.5"/>
                                          </p:val>
                                        </p:tav>
                                        <p:tav tm="100000">
                                          <p:val>
                                            <p:strVal val="#ppt_x"/>
                                          </p:val>
                                        </p:tav>
                                      </p:tavLst>
                                    </p:anim>
                                    <p:anim calcmode="lin" valueType="num">
                                      <p:cBhvr>
                                        <p:cTn id="42" dur="500" fill="hold"/>
                                        <p:tgtEl>
                                          <p:spTgt spid="30723">
                                            <p:txEl>
                                              <p:pRg st="8" end="8"/>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7A9173-4831-404E-9B52-E48DAAF097AB}"/>
              </a:ext>
            </a:extLst>
          </p:cNvPr>
          <p:cNvSpPr>
            <a:spLocks noGrp="1"/>
          </p:cNvSpPr>
          <p:nvPr>
            <p:ph type="title"/>
          </p:nvPr>
        </p:nvSpPr>
        <p:spPr>
          <a:xfrm>
            <a:off x="2063552" y="260648"/>
            <a:ext cx="8062664" cy="762000"/>
          </a:xfrm>
        </p:spPr>
        <p:txBody>
          <a:bodyPr/>
          <a:lstStyle/>
          <a:p>
            <a:r>
              <a:rPr lang="de-DE" sz="2800" dirty="0">
                <a:latin typeface="Arial Black" panose="020B0A04020102020204" pitchFamily="34" charset="0"/>
              </a:rPr>
              <a:t>Das Aufkommen der Körperschaftsteuer</a:t>
            </a:r>
            <a:endParaRPr lang="de-AT" sz="2800" dirty="0">
              <a:latin typeface="Arial Black" panose="020B0A04020102020204" pitchFamily="34" charset="0"/>
            </a:endParaRPr>
          </a:p>
        </p:txBody>
      </p:sp>
      <p:pic>
        <p:nvPicPr>
          <p:cNvPr id="3" name="Grafik 2">
            <a:extLst>
              <a:ext uri="{FF2B5EF4-FFF2-40B4-BE49-F238E27FC236}">
                <a16:creationId xmlns:a16="http://schemas.microsoft.com/office/drawing/2014/main" id="{CE92B123-2C5F-4392-AF2B-05B9316FE78A}"/>
              </a:ext>
            </a:extLst>
          </p:cNvPr>
          <p:cNvPicPr>
            <a:picLocks noChangeAspect="1"/>
          </p:cNvPicPr>
          <p:nvPr/>
        </p:nvPicPr>
        <p:blipFill>
          <a:blip r:embed="rId2"/>
          <a:stretch>
            <a:fillRect/>
          </a:stretch>
        </p:blipFill>
        <p:spPr>
          <a:xfrm>
            <a:off x="2351584" y="1417893"/>
            <a:ext cx="6663506" cy="4310246"/>
          </a:xfrm>
          <a:prstGeom prst="rect">
            <a:avLst/>
          </a:prstGeom>
        </p:spPr>
      </p:pic>
      <p:sp>
        <p:nvSpPr>
          <p:cNvPr id="4" name="Textfeld 3">
            <a:extLst>
              <a:ext uri="{FF2B5EF4-FFF2-40B4-BE49-F238E27FC236}">
                <a16:creationId xmlns:a16="http://schemas.microsoft.com/office/drawing/2014/main" id="{4D2FF84F-859C-45E2-A277-1767AE1BE9FD}"/>
              </a:ext>
            </a:extLst>
          </p:cNvPr>
          <p:cNvSpPr txBox="1"/>
          <p:nvPr/>
        </p:nvSpPr>
        <p:spPr>
          <a:xfrm>
            <a:off x="1811524" y="1199182"/>
            <a:ext cx="1080120" cy="288032"/>
          </a:xfrm>
          <a:prstGeom prst="rect">
            <a:avLst/>
          </a:prstGeom>
          <a:noFill/>
        </p:spPr>
        <p:txBody>
          <a:bodyPr wrap="square" rtlCol="0">
            <a:noAutofit/>
          </a:bodyPr>
          <a:lstStyle/>
          <a:p>
            <a:pPr algn="r"/>
            <a:r>
              <a:rPr lang="de-DE" sz="1200" b="1" dirty="0">
                <a:solidFill>
                  <a:srgbClr val="C00000"/>
                </a:solidFill>
                <a:latin typeface="+mn-lt"/>
              </a:rPr>
              <a:t>In Mio. €</a:t>
            </a:r>
            <a:endParaRPr lang="de-AT" sz="1200" b="1" dirty="0">
              <a:solidFill>
                <a:srgbClr val="C00000"/>
              </a:solidFill>
              <a:latin typeface="+mn-lt"/>
            </a:endParaRPr>
          </a:p>
        </p:txBody>
      </p:sp>
      <p:sp>
        <p:nvSpPr>
          <p:cNvPr id="5" name="Textfeld 4">
            <a:extLst>
              <a:ext uri="{FF2B5EF4-FFF2-40B4-BE49-F238E27FC236}">
                <a16:creationId xmlns:a16="http://schemas.microsoft.com/office/drawing/2014/main" id="{E1B5F3DF-0316-485F-BD63-9A2165FCA4D5}"/>
              </a:ext>
            </a:extLst>
          </p:cNvPr>
          <p:cNvSpPr txBox="1"/>
          <p:nvPr/>
        </p:nvSpPr>
        <p:spPr>
          <a:xfrm>
            <a:off x="8328248" y="1199182"/>
            <a:ext cx="1944216" cy="288032"/>
          </a:xfrm>
          <a:prstGeom prst="rect">
            <a:avLst/>
          </a:prstGeom>
          <a:noFill/>
        </p:spPr>
        <p:txBody>
          <a:bodyPr wrap="square" rtlCol="0">
            <a:noAutofit/>
          </a:bodyPr>
          <a:lstStyle/>
          <a:p>
            <a:r>
              <a:rPr lang="de-DE" sz="1200" b="1" dirty="0">
                <a:solidFill>
                  <a:srgbClr val="C00000"/>
                </a:solidFill>
                <a:latin typeface="+mn-lt"/>
              </a:rPr>
              <a:t>In % der Bundessteuern</a:t>
            </a:r>
            <a:endParaRPr lang="de-AT" sz="1200" b="1" dirty="0">
              <a:solidFill>
                <a:srgbClr val="C00000"/>
              </a:solidFill>
              <a:latin typeface="+mn-lt"/>
            </a:endParaRPr>
          </a:p>
        </p:txBody>
      </p:sp>
      <p:sp>
        <p:nvSpPr>
          <p:cNvPr id="6" name="Textfeld 5">
            <a:extLst>
              <a:ext uri="{FF2B5EF4-FFF2-40B4-BE49-F238E27FC236}">
                <a16:creationId xmlns:a16="http://schemas.microsoft.com/office/drawing/2014/main" id="{5A468C10-ADBA-46B4-90C8-BEB4DC4D0BFC}"/>
              </a:ext>
            </a:extLst>
          </p:cNvPr>
          <p:cNvSpPr txBox="1"/>
          <p:nvPr/>
        </p:nvSpPr>
        <p:spPr>
          <a:xfrm>
            <a:off x="6528049" y="6237312"/>
            <a:ext cx="1636799" cy="216024"/>
          </a:xfrm>
          <a:prstGeom prst="rect">
            <a:avLst/>
          </a:prstGeom>
          <a:noFill/>
        </p:spPr>
        <p:txBody>
          <a:bodyPr wrap="square" rtlCol="0">
            <a:noAutofit/>
          </a:bodyPr>
          <a:lstStyle/>
          <a:p>
            <a:pPr algn="r"/>
            <a:r>
              <a:rPr lang="de-DE" sz="1000" dirty="0">
                <a:latin typeface="+mn-lt"/>
              </a:rPr>
              <a:t>Quelle. Agenda Austria</a:t>
            </a:r>
            <a:endParaRPr lang="de-AT" sz="1000" dirty="0">
              <a:latin typeface="+mn-lt"/>
            </a:endParaRPr>
          </a:p>
        </p:txBody>
      </p:sp>
    </p:spTree>
    <p:extLst>
      <p:ext uri="{BB962C8B-B14F-4D97-AF65-F5344CB8AC3E}">
        <p14:creationId xmlns:p14="http://schemas.microsoft.com/office/powerpoint/2010/main" val="1497421723"/>
      </p:ext>
    </p:extLst>
  </p:cSld>
  <p:clrMapOvr>
    <a:masterClrMapping/>
  </p:clrMapOvr>
</p:sld>
</file>

<file path=ppt/theme/theme1.xml><?xml version="1.0" encoding="utf-8"?>
<a:theme xmlns:a="http://schemas.openxmlformats.org/drawingml/2006/main" name="Design1">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A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AT"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noAutofit/>
      </a:bodyPr>
      <a:lstStyle>
        <a:defPPr>
          <a:defRPr sz="1200" dirty="0">
            <a:latin typeface="+mn-lt"/>
          </a:defRPr>
        </a:defPPr>
      </a:lstStyle>
    </a:tx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äsentation6" id="{896BF196-091A-41A7-88D5-BABF9999A260}" vid="{DB82A4DA-B9F3-49A3-877E-B09B6EB9E71E}"/>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ppt Vorlage</Template>
  <TotalTime>0</TotalTime>
  <Words>1423</Words>
  <Application>Microsoft Office PowerPoint</Application>
  <PresentationFormat>Breitbild</PresentationFormat>
  <Paragraphs>288</Paragraphs>
  <Slides>19</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19</vt:i4>
      </vt:variant>
    </vt:vector>
  </HeadingPairs>
  <TitlesOfParts>
    <vt:vector size="26" baseType="lpstr">
      <vt:lpstr>Arial</vt:lpstr>
      <vt:lpstr>Arial Black</vt:lpstr>
      <vt:lpstr>Calibri</vt:lpstr>
      <vt:lpstr>Symbol</vt:lpstr>
      <vt:lpstr>Times New Roman</vt:lpstr>
      <vt:lpstr>Wingdings</vt:lpstr>
      <vt:lpstr>Design1</vt:lpstr>
      <vt:lpstr>Wer zahlt Steuern? Steuereinnahmen 2020 </vt:lpstr>
      <vt:lpstr>Lohnsteuertarif  ab dem Jahr 2021 nach steuerpflichtigem  Jahreseinkommen in €</vt:lpstr>
      <vt:lpstr>Kalte Progression</vt:lpstr>
      <vt:lpstr>Ausgleich der kalten Progression</vt:lpstr>
      <vt:lpstr>Wesentliche Inhaltspunkte der neuen Steuerreformpläne der derzeitigen Bundesregierung (Jänner 2020)</vt:lpstr>
      <vt:lpstr>ArbeitnehmerInnen zahlen 80% der Steuern bzw. 90% der kalten Progression, bekommen aber nur 60% der Entlastung</vt:lpstr>
      <vt:lpstr>Verteilung der Kapitalgesellschaften und Körperschaftsteuer</vt:lpstr>
      <vt:lpstr>Ideologie und Fakten Argumente der Befürworter einer  KöSt.-Senkung</vt:lpstr>
      <vt:lpstr>Das Aufkommen der Körperschaftsteuer</vt:lpstr>
      <vt:lpstr>Steuereinnahmen</vt:lpstr>
      <vt:lpstr>Gründe für den Anstieg der KöSt. von 1990 - 2020</vt:lpstr>
      <vt:lpstr>Warum jetzt keine Körperschaftsteuersenkung?</vt:lpstr>
      <vt:lpstr>Verteilung der Kapitalgesellschaften und Körperschaftsteuer</vt:lpstr>
      <vt:lpstr>Senkung der Körperschaftsteuer ist die ineffizienteste Investitionsförderung</vt:lpstr>
      <vt:lpstr>Wird das Mehr an Gewinnen, durch eine Senkung der Körperschaftssteuer wieder investiert ?</vt:lpstr>
      <vt:lpstr>Erfahrungen mit der US-Steuerreform („Tax Cuts and Job Act“)</vt:lpstr>
      <vt:lpstr>Hauptmerkmale der Körperschaftsteuerstatistik 2004 bis 2014</vt:lpstr>
      <vt:lpstr>Effektive Unternehmensbesteuerung </vt:lpstr>
      <vt:lpstr>Ist der ÖGB gegen Unternehmerförderung?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Wilfert Eveline</dc:creator>
  <cp:lastModifiedBy>Fritz</cp:lastModifiedBy>
  <cp:revision>17</cp:revision>
  <cp:lastPrinted>2020-01-24T07:54:39Z</cp:lastPrinted>
  <dcterms:created xsi:type="dcterms:W3CDTF">2020-01-23T11:30:06Z</dcterms:created>
  <dcterms:modified xsi:type="dcterms:W3CDTF">2020-01-25T09:42:02Z</dcterms:modified>
</cp:coreProperties>
</file>