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  <p:sldMasterId id="2147483835" r:id="rId2"/>
  </p:sldMasterIdLst>
  <p:notesMasterIdLst>
    <p:notesMasterId r:id="rId11"/>
  </p:notesMasterIdLst>
  <p:handoutMasterIdLst>
    <p:handoutMasterId r:id="rId12"/>
  </p:handoutMasterIdLst>
  <p:sldIdLst>
    <p:sldId id="277" r:id="rId3"/>
    <p:sldId id="367" r:id="rId4"/>
    <p:sldId id="383" r:id="rId5"/>
    <p:sldId id="386" r:id="rId6"/>
    <p:sldId id="384" r:id="rId7"/>
    <p:sldId id="385" r:id="rId8"/>
    <p:sldId id="375" r:id="rId9"/>
    <p:sldId id="377" r:id="rId10"/>
  </p:sldIdLst>
  <p:sldSz cx="9144000" cy="5143500" type="screen16x9"/>
  <p:notesSz cx="6794500" cy="9906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 UND INHALT" id="{EE235A36-39B4-4349-9861-25AD04D11B19}">
          <p14:sldIdLst>
            <p14:sldId id="277"/>
            <p14:sldId id="367"/>
            <p14:sldId id="383"/>
            <p14:sldId id="386"/>
            <p14:sldId id="384"/>
            <p14:sldId id="385"/>
            <p14:sldId id="375"/>
            <p14:sldId id="377"/>
          </p14:sldIdLst>
        </p14:section>
        <p14:section name="ZWISCHENFOLIEN" id="{455B065C-300A-7747-A2F7-8487E134A03B}">
          <p14:sldIdLst/>
        </p14:section>
        <p14:section name="TEXTFOLIEN" id="{3F10B530-848E-5548-9195-E17A1F44DCA0}">
          <p14:sldIdLst/>
        </p14:section>
        <p14:section name="BILD-,GRAFIK-,MEDIENFOLIEN" id="{8CC520A9-DEAC-C24D-861F-D4CAE5620502}">
          <p14:sldIdLst/>
        </p14:section>
        <p14:section name="DIAGRAMM- UND INFOLIEN" id="{2A76A3A5-FD9E-B443-A51B-B2CF89E9396F}">
          <p14:sldIdLst/>
        </p14:section>
        <p14:section name="Endfolie" id="{1A460E88-E5AA-3347-BBF5-B56C2F51650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NAWETTER Pia" initials="KP" lastIdx="1" clrIdx="0">
    <p:extLst>
      <p:ext uri="{19B8F6BF-5375-455C-9EA6-DF929625EA0E}">
        <p15:presenceInfo xmlns:p15="http://schemas.microsoft.com/office/powerpoint/2012/main" userId="S-1-5-21-1501370785-1977936799-2956953657-17153" providerId="AD"/>
      </p:ext>
    </p:extLst>
  </p:cmAuthor>
  <p:cmAuthor id="2" name="GLASSNER Vera" initials="GV" lastIdx="1" clrIdx="1">
    <p:extLst>
      <p:ext uri="{19B8F6BF-5375-455C-9EA6-DF929625EA0E}">
        <p15:presenceInfo xmlns:p15="http://schemas.microsoft.com/office/powerpoint/2012/main" userId="S-1-5-21-1501370785-1977936799-2956953657-179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E51"/>
    <a:srgbClr val="BCF2E9"/>
    <a:srgbClr val="D8232A"/>
    <a:srgbClr val="8C0000"/>
    <a:srgbClr val="FF3100"/>
    <a:srgbClr val="FF2600"/>
    <a:srgbClr val="D92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76024" autoAdjust="0"/>
  </p:normalViewPr>
  <p:slideViewPr>
    <p:cSldViewPr snapToObjects="1" showGuides="1">
      <p:cViewPr varScale="1">
        <p:scale>
          <a:sx n="65" d="100"/>
          <a:sy n="65" d="100"/>
        </p:scale>
        <p:origin x="1269" y="4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 showGuides="1">
      <p:cViewPr varScale="1">
        <p:scale>
          <a:sx n="117" d="100"/>
          <a:sy n="117" d="100"/>
        </p:scale>
        <p:origin x="395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4486" cy="496299"/>
          </a:xfrm>
          <a:prstGeom prst="rect">
            <a:avLst/>
          </a:prstGeom>
        </p:spPr>
        <p:txBody>
          <a:bodyPr vert="horz" lIns="88086" tIns="44043" rIns="88086" bIns="4404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497" y="2"/>
            <a:ext cx="2944486" cy="496299"/>
          </a:xfrm>
          <a:prstGeom prst="rect">
            <a:avLst/>
          </a:prstGeom>
        </p:spPr>
        <p:txBody>
          <a:bodyPr vert="horz" lIns="88086" tIns="44043" rIns="88086" bIns="44043" rtlCol="0"/>
          <a:lstStyle>
            <a:lvl1pPr algn="r">
              <a:defRPr sz="1200"/>
            </a:lvl1pPr>
          </a:lstStyle>
          <a:p>
            <a:fld id="{417B6529-229E-0B49-A600-203989F581CF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09702"/>
            <a:ext cx="2944486" cy="496299"/>
          </a:xfrm>
          <a:prstGeom prst="rect">
            <a:avLst/>
          </a:prstGeom>
        </p:spPr>
        <p:txBody>
          <a:bodyPr vert="horz" lIns="88086" tIns="44043" rIns="88086" bIns="4404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497" y="9409702"/>
            <a:ext cx="2944486" cy="496299"/>
          </a:xfrm>
          <a:prstGeom prst="rect">
            <a:avLst/>
          </a:prstGeom>
        </p:spPr>
        <p:txBody>
          <a:bodyPr vert="horz" lIns="88086" tIns="44043" rIns="88086" bIns="44043" rtlCol="0" anchor="b"/>
          <a:lstStyle>
            <a:lvl1pPr algn="r">
              <a:defRPr sz="1200"/>
            </a:lvl1pPr>
          </a:lstStyle>
          <a:p>
            <a:fld id="{5F1C21B0-C3C5-FE4C-896B-5A10F4A9CA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167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4486" cy="496299"/>
          </a:xfrm>
          <a:prstGeom prst="rect">
            <a:avLst/>
          </a:prstGeom>
        </p:spPr>
        <p:txBody>
          <a:bodyPr vert="horz" lIns="88086" tIns="44043" rIns="88086" bIns="4404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497" y="2"/>
            <a:ext cx="2944486" cy="496299"/>
          </a:xfrm>
          <a:prstGeom prst="rect">
            <a:avLst/>
          </a:prstGeom>
        </p:spPr>
        <p:txBody>
          <a:bodyPr vert="horz" lIns="88086" tIns="44043" rIns="88086" bIns="44043" rtlCol="0"/>
          <a:lstStyle>
            <a:lvl1pPr algn="r">
              <a:defRPr sz="1200"/>
            </a:lvl1pPr>
          </a:lstStyle>
          <a:p>
            <a:fld id="{29D81B77-36DE-454C-A3E7-30AB4CBEC1A0}" type="datetimeFigureOut">
              <a:rPr lang="de-DE" smtClean="0"/>
              <a:t>02.07.2020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086" tIns="44043" rIns="88086" bIns="4404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48" y="4767850"/>
            <a:ext cx="5436208" cy="3899709"/>
          </a:xfrm>
          <a:prstGeom prst="rect">
            <a:avLst/>
          </a:prstGeom>
        </p:spPr>
        <p:txBody>
          <a:bodyPr vert="horz" lIns="88086" tIns="44043" rIns="88086" bIns="44043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09702"/>
            <a:ext cx="2944486" cy="496299"/>
          </a:xfrm>
          <a:prstGeom prst="rect">
            <a:avLst/>
          </a:prstGeom>
        </p:spPr>
        <p:txBody>
          <a:bodyPr vert="horz" lIns="88086" tIns="44043" rIns="88086" bIns="4404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497" y="9409702"/>
            <a:ext cx="2944486" cy="496299"/>
          </a:xfrm>
          <a:prstGeom prst="rect">
            <a:avLst/>
          </a:prstGeom>
        </p:spPr>
        <p:txBody>
          <a:bodyPr vert="horz" lIns="88086" tIns="44043" rIns="88086" bIns="44043" rtlCol="0" anchor="b"/>
          <a:lstStyle>
            <a:lvl1pPr algn="r">
              <a:defRPr sz="1200"/>
            </a:lvl1pPr>
          </a:lstStyle>
          <a:p>
            <a:fld id="{4E5067E7-12E0-6541-8452-2D9CD2E63D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80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067E7-12E0-6541-8452-2D9CD2E63D4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4851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067E7-12E0-6541-8452-2D9CD2E63D4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839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067E7-12E0-6541-8452-2D9CD2E63D4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905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067E7-12E0-6541-8452-2D9CD2E63D4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095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067E7-12E0-6541-8452-2D9CD2E63D4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875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de-A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067E7-12E0-6541-8452-2D9CD2E63D4B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897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067E7-12E0-6541-8452-2D9CD2E63D4B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8353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067E7-12E0-6541-8452-2D9CD2E63D4B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810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tertitel 2"/>
          <p:cNvSpPr>
            <a:spLocks noGrp="1"/>
          </p:cNvSpPr>
          <p:nvPr>
            <p:ph type="subTitle" idx="1"/>
          </p:nvPr>
        </p:nvSpPr>
        <p:spPr>
          <a:xfrm>
            <a:off x="0" y="3975906"/>
            <a:ext cx="9144000" cy="353337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9600">
            <a:spAutoFit/>
          </a:bodyPr>
          <a:lstStyle>
            <a:lvl1pPr marL="0" indent="0" algn="l">
              <a:lnSpc>
                <a:spcPct val="100000"/>
              </a:lnSpc>
              <a:buNone/>
              <a:defRPr sz="1800" cap="all" baseline="0">
                <a:solidFill>
                  <a:schemeClr val="accent4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00000">
            <a:off x="3509680" y="759061"/>
            <a:ext cx="2154929" cy="2154929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00000">
            <a:off x="3761701" y="1332140"/>
            <a:ext cx="1625238" cy="1008769"/>
          </a:xfrm>
          <a:prstGeom prst="rect">
            <a:avLst/>
          </a:prstGeom>
        </p:spPr>
      </p:pic>
      <p:pic>
        <p:nvPicPr>
          <p:cNvPr id="9" name="Bild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00000">
            <a:off x="5844215" y="531286"/>
            <a:ext cx="2158736" cy="215492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394067"/>
            <a:ext cx="9144000" cy="534368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6000" anchor="b" anchorCtr="0">
            <a:spAutoFit/>
          </a:bodyPr>
          <a:lstStyle>
            <a:lvl1pPr algn="l">
              <a:defRPr sz="3000" cap="all" baseline="0">
                <a:solidFill>
                  <a:schemeClr val="accent1"/>
                </a:solidFill>
                <a:latin typeface="Arial Narrow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812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iesstext mit Infokas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1383508"/>
            <a:ext cx="3816796" cy="3132535"/>
          </a:xfrm>
          <a:prstGeom prst="rect">
            <a:avLst/>
          </a:prstGeom>
        </p:spPr>
        <p:txBody>
          <a:bodyPr lIns="0" tIns="0" rIns="0" b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724800" y="1851670"/>
            <a:ext cx="3808011" cy="490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lIns="144000" tIns="144000" rIns="144000" bIns="144000" numCol="1" spcCol="360000">
            <a:spAutoFit/>
          </a:bodyPr>
          <a:lstStyle>
            <a:lvl1pPr marL="285744" indent="-285744">
              <a:lnSpc>
                <a:spcPct val="100000"/>
              </a:lnSpc>
              <a:spcBef>
                <a:spcPts val="0"/>
              </a:spcBef>
              <a:buClr>
                <a:srgbClr val="D8232A"/>
              </a:buClr>
              <a:buSzPct val="150000"/>
              <a:buFont typeface="Wingdings" charset="2"/>
              <a:buChar char="§"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Wichtige Punkte aufzählen</a:t>
            </a:r>
            <a:endParaRPr lang="de-DE" dirty="0"/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724800" y="1383507"/>
            <a:ext cx="3808011" cy="468163"/>
          </a:xfrm>
          <a:prstGeom prst="rect">
            <a:avLst/>
          </a:prstGeom>
          <a:solidFill>
            <a:srgbClr val="D8232A"/>
          </a:solidFill>
        </p:spPr>
        <p:txBody>
          <a:bodyPr lIns="144000" tIns="144000" rIns="144000" bIns="144000" numCol="1" spcCol="36000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cap="all" baseline="0">
                <a:solidFill>
                  <a:schemeClr val="bg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TITEL KASTEN EINFÜGEN EINZEILIG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611187" y="951570"/>
            <a:ext cx="7921626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9009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iesstext mit TIPP und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1383508"/>
            <a:ext cx="3816796" cy="184666"/>
          </a:xfrm>
          <a:prstGeom prst="rect">
            <a:avLst/>
          </a:prstGeom>
        </p:spPr>
        <p:txBody>
          <a:bodyPr wrap="square" lIns="0" tIns="0" rIns="0" bIns="0" numCol="1" spcCol="360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7" y="3671156"/>
            <a:ext cx="3816798" cy="8448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lIns="144000" tIns="144000" rIns="144000" bIns="144000" numCol="1" spcCol="360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D8232A"/>
              </a:buClr>
              <a:buSzPct val="150000"/>
              <a:buFontTx/>
              <a:buNone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Wichtigen Punkt aufzählen </a:t>
            </a:r>
            <a:r>
              <a:rPr lang="de-DE" dirty="0" err="1" smtClean="0"/>
              <a:t>max</a:t>
            </a:r>
            <a:r>
              <a:rPr lang="de-DE" dirty="0" smtClean="0"/>
              <a:t> 3 Zeilen. Auf Grund der Animation immer am unteren Ende einer Seite </a:t>
            </a:r>
            <a:r>
              <a:rPr lang="de-DE" dirty="0" err="1" smtClean="0"/>
              <a:t>plazieren</a:t>
            </a:r>
            <a:r>
              <a:rPr lang="de-DE" dirty="0" smtClean="0"/>
              <a:t>.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11187" y="3235630"/>
            <a:ext cx="3816797" cy="435526"/>
          </a:xfrm>
          <a:prstGeom prst="rect">
            <a:avLst/>
          </a:prstGeom>
          <a:solidFill>
            <a:srgbClr val="D8232A"/>
          </a:solidFill>
        </p:spPr>
        <p:txBody>
          <a:bodyPr lIns="144000" tIns="144000" rIns="144000" bIns="144000" numCol="1" spcCol="36000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cap="all" baseline="0">
                <a:solidFill>
                  <a:schemeClr val="bg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TITEL EINFÜGEN (z.B.: TIPP)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08630" y="1383507"/>
            <a:ext cx="3824182" cy="3132459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342891" indent="-342891">
              <a:lnSpc>
                <a:spcPct val="100000"/>
              </a:lnSpc>
              <a:spcBef>
                <a:spcPts val="0"/>
              </a:spcBef>
              <a:buClr>
                <a:srgbClr val="D8232A"/>
              </a:buClr>
              <a:buSzPct val="100000"/>
              <a:buFont typeface="+mj-lt"/>
              <a:buAutoNum type="arabicPeriod"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Aufzählung mit Nummerierung oder </a:t>
            </a:r>
            <a:r>
              <a:rPr lang="de-DE" dirty="0" err="1" smtClean="0"/>
              <a:t>BulletPoints</a:t>
            </a:r>
            <a:r>
              <a:rPr lang="de-DE" dirty="0" smtClean="0"/>
              <a:t> einfügen</a:t>
            </a:r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>oder Text (</a:t>
            </a:r>
            <a:r>
              <a:rPr lang="de-DE" dirty="0" err="1" smtClean="0"/>
              <a:t>BulletPoints</a:t>
            </a:r>
            <a:r>
              <a:rPr lang="de-DE" dirty="0" smtClean="0"/>
              <a:t> löschen)</a:t>
            </a:r>
          </a:p>
          <a:p>
            <a:pPr lvl="0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9" name="Untertitel 2"/>
          <p:cNvSpPr>
            <a:spLocks noGrp="1"/>
          </p:cNvSpPr>
          <p:nvPr>
            <p:ph type="subTitle" idx="1"/>
          </p:nvPr>
        </p:nvSpPr>
        <p:spPr>
          <a:xfrm>
            <a:off x="611188" y="951570"/>
            <a:ext cx="7921624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130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>
        <p:tmplLst>
          <p:tmpl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uiExpand="1" build="p" animBg="1">
        <p:tmplLst>
          <p:tmpl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ellenplatzhalter 5"/>
          <p:cNvSpPr>
            <a:spLocks noGrp="1"/>
          </p:cNvSpPr>
          <p:nvPr>
            <p:ph type="tbl" sz="quarter" idx="13" hasCustomPrompt="1"/>
          </p:nvPr>
        </p:nvSpPr>
        <p:spPr>
          <a:xfrm>
            <a:off x="611187" y="1383507"/>
            <a:ext cx="7921625" cy="3132535"/>
          </a:xfrm>
          <a:prstGeom prst="rect">
            <a:avLst/>
          </a:prstGeom>
        </p:spPr>
        <p:txBody>
          <a:bodyPr/>
          <a:lstStyle>
            <a:lvl1pPr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dirty="0" smtClean="0"/>
              <a:t>Tabelle grauer Hintergrund und </a:t>
            </a:r>
            <a:r>
              <a:rPr lang="de-DE" dirty="0" err="1" smtClean="0"/>
              <a:t>weisser</a:t>
            </a:r>
            <a:r>
              <a:rPr lang="de-DE" dirty="0" smtClean="0"/>
              <a:t> Rand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1891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ellenplatzhalter 5"/>
          <p:cNvSpPr>
            <a:spLocks noGrp="1"/>
          </p:cNvSpPr>
          <p:nvPr>
            <p:ph type="tbl" sz="quarter" idx="13" hasCustomPrompt="1"/>
          </p:nvPr>
        </p:nvSpPr>
        <p:spPr>
          <a:xfrm>
            <a:off x="611187" y="1383507"/>
            <a:ext cx="7921625" cy="3132535"/>
          </a:xfrm>
          <a:prstGeom prst="rect">
            <a:avLst/>
          </a:prstGeom>
        </p:spPr>
        <p:txBody>
          <a:bodyPr/>
          <a:lstStyle>
            <a:lvl1pPr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dirty="0" smtClean="0"/>
              <a:t>Tabelle grauer Hintergrund und </a:t>
            </a:r>
            <a:r>
              <a:rPr lang="de-DE" dirty="0" err="1" smtClean="0"/>
              <a:t>weisser</a:t>
            </a:r>
            <a:r>
              <a:rPr lang="de-DE" dirty="0" smtClean="0"/>
              <a:t> Rand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>
          <a:xfrm>
            <a:off x="611187" y="951570"/>
            <a:ext cx="7921625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325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611187" y="1390768"/>
            <a:ext cx="7921625" cy="31252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>
          <a:xfrm>
            <a:off x="611188" y="951570"/>
            <a:ext cx="7921624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592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gross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611188" y="1383507"/>
            <a:ext cx="7921624" cy="2592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11188" y="4029913"/>
            <a:ext cx="7921624" cy="486129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Bei Bedarf Bildunterschrift und Informationen eingeben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611188" y="951570"/>
            <a:ext cx="7921624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307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 g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611188" y="1383505"/>
            <a:ext cx="3816799" cy="313253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7" name="Bildplatzhalter 5"/>
          <p:cNvSpPr>
            <a:spLocks noGrp="1"/>
          </p:cNvSpPr>
          <p:nvPr>
            <p:ph type="pic" sz="quarter" idx="14" hasCustomPrompt="1"/>
          </p:nvPr>
        </p:nvSpPr>
        <p:spPr>
          <a:xfrm>
            <a:off x="4716124" y="1383507"/>
            <a:ext cx="3816688" cy="313253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8" name="Untertitel 2"/>
          <p:cNvSpPr>
            <a:spLocks noGrp="1"/>
          </p:cNvSpPr>
          <p:nvPr>
            <p:ph type="subTitle" idx="1"/>
          </p:nvPr>
        </p:nvSpPr>
        <p:spPr>
          <a:xfrm>
            <a:off x="611187" y="951570"/>
            <a:ext cx="7921626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684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und Text/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611188" y="1383505"/>
            <a:ext cx="3816799" cy="313253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6016" y="1383508"/>
            <a:ext cx="3816796" cy="3132535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Text oder Aufzählung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611187" y="951570"/>
            <a:ext cx="7921625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753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611188" y="1383506"/>
            <a:ext cx="3816800" cy="216035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11188" y="3614345"/>
            <a:ext cx="3816800" cy="901697"/>
          </a:xfrm>
          <a:prstGeom prst="rect">
            <a:avLst/>
          </a:prstGeom>
        </p:spPr>
        <p:txBody>
          <a:bodyPr lIns="0" tIns="0" rIns="0" b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8" name="Bildplatzhalter 5"/>
          <p:cNvSpPr>
            <a:spLocks noGrp="1"/>
          </p:cNvSpPr>
          <p:nvPr>
            <p:ph type="pic" sz="quarter" idx="16" hasCustomPrompt="1"/>
          </p:nvPr>
        </p:nvSpPr>
        <p:spPr>
          <a:xfrm>
            <a:off x="4716016" y="1383506"/>
            <a:ext cx="3816796" cy="216035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6016" y="3614345"/>
            <a:ext cx="3816796" cy="901697"/>
          </a:xfrm>
          <a:prstGeom prst="rect">
            <a:avLst/>
          </a:prstGeom>
        </p:spPr>
        <p:txBody>
          <a:bodyPr lIns="0" tIns="0" rIns="0" b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10" name="Untertitel 2"/>
          <p:cNvSpPr>
            <a:spLocks noGrp="1"/>
          </p:cNvSpPr>
          <p:nvPr>
            <p:ph type="subTitle" idx="1"/>
          </p:nvPr>
        </p:nvSpPr>
        <p:spPr>
          <a:xfrm>
            <a:off x="611187" y="951570"/>
            <a:ext cx="7921625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906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611188" y="1383506"/>
            <a:ext cx="2520000" cy="189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14788" y="3363838"/>
            <a:ext cx="2516400" cy="1152128"/>
          </a:xfrm>
          <a:prstGeom prst="rect">
            <a:avLst/>
          </a:prstGeom>
        </p:spPr>
        <p:txBody>
          <a:bodyPr lIns="0" tIns="0" rIns="0" b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10" name="Bildplatzhalter 5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6007336" y="1383506"/>
            <a:ext cx="2520000" cy="189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007336" y="3363838"/>
            <a:ext cx="2521876" cy="1152128"/>
          </a:xfrm>
          <a:prstGeom prst="rect">
            <a:avLst/>
          </a:prstGeom>
        </p:spPr>
        <p:txBody>
          <a:bodyPr lIns="0" tIns="0" rIns="0" b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15" name="Bildplatzhalter 5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3312000" y="1384300"/>
            <a:ext cx="2520000" cy="189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3312000" y="3363838"/>
            <a:ext cx="2520000" cy="1152128"/>
          </a:xfrm>
          <a:prstGeom prst="rect">
            <a:avLst/>
          </a:prstGeom>
        </p:spPr>
        <p:txBody>
          <a:bodyPr lIns="0" tIns="0" rIns="0" b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611187" y="951570"/>
            <a:ext cx="7921626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83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5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upt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4000" y="4587974"/>
            <a:ext cx="975653" cy="468000"/>
          </a:xfrm>
          <a:prstGeom prst="rect">
            <a:avLst/>
          </a:prstGeom>
        </p:spPr>
      </p:pic>
      <p:sp>
        <p:nvSpPr>
          <p:cNvPr id="20" name="Bildplatzhalter 19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5143500"/>
          </a:xfrm>
          <a:prstGeom prst="foldedCorner">
            <a:avLst>
              <a:gd name="adj" fmla="val 27280"/>
            </a:avLst>
          </a:prstGeom>
        </p:spPr>
        <p:txBody>
          <a:bodyPr/>
          <a:lstStyle>
            <a:lvl1pPr marL="0" indent="0">
              <a:buFontTx/>
              <a:buNone/>
              <a:defRPr baseline="0">
                <a:latin typeface="Arial" charset="0"/>
              </a:defRPr>
            </a:lvl1pPr>
          </a:lstStyle>
          <a:p>
            <a:r>
              <a:rPr lang="de-DE" dirty="0" smtClean="0"/>
              <a:t>Zum Einfügen eines Bildes auf das Bildsymbol klicken</a:t>
            </a:r>
            <a:endParaRPr lang="de-DE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0" y="3276701"/>
            <a:ext cx="9144000" cy="353337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9600">
            <a:spAutoFit/>
          </a:bodyPr>
          <a:lstStyle>
            <a:lvl1pPr marL="0" indent="0" algn="l">
              <a:lnSpc>
                <a:spcPct val="100000"/>
              </a:lnSpc>
              <a:buNone/>
              <a:defRPr sz="1800" cap="all" baseline="0">
                <a:solidFill>
                  <a:schemeClr val="accent4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0" y="2694861"/>
            <a:ext cx="9144000" cy="534368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6000" anchor="b" anchorCtr="0">
            <a:spAutoFit/>
          </a:bodyPr>
          <a:lstStyle>
            <a:lvl1pPr algn="l">
              <a:defRPr sz="3000" cap="all" baseline="0">
                <a:solidFill>
                  <a:schemeClr val="accent1"/>
                </a:solidFill>
                <a:latin typeface="Arial Narrow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215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8 -0.24421 L 4.16667E-6 -2.9629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611188" y="1383506"/>
            <a:ext cx="2052000" cy="151297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15" name="Bildplatzhalter 5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611188" y="3002672"/>
            <a:ext cx="2052000" cy="151217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16" name="Bildplatzhalter 5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2771786" y="1384300"/>
            <a:ext cx="2052000" cy="151217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19" name="Bildplatzhalter 5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771786" y="3002671"/>
            <a:ext cx="2052000" cy="151376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10" name="Untertitel 2"/>
          <p:cNvSpPr>
            <a:spLocks noGrp="1"/>
          </p:cNvSpPr>
          <p:nvPr>
            <p:ph type="subTitle" idx="1"/>
          </p:nvPr>
        </p:nvSpPr>
        <p:spPr>
          <a:xfrm>
            <a:off x="611187" y="951570"/>
            <a:ext cx="7921623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9"/>
          </p:nvPr>
        </p:nvSpPr>
        <p:spPr>
          <a:xfrm>
            <a:off x="4932384" y="1383507"/>
            <a:ext cx="3600427" cy="313134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1200" baseline="0">
                <a:latin typeface="Arial" charset="0"/>
              </a:defRPr>
            </a:lvl1pPr>
            <a:lvl2pPr marL="457189" indent="0">
              <a:lnSpc>
                <a:spcPct val="100000"/>
              </a:lnSpc>
              <a:buFontTx/>
              <a:buNone/>
              <a:defRPr sz="1300">
                <a:latin typeface="Arial" charset="0"/>
              </a:defRPr>
            </a:lvl2pPr>
            <a:lvl3pPr marL="914377" indent="0">
              <a:lnSpc>
                <a:spcPct val="100000"/>
              </a:lnSpc>
              <a:buFontTx/>
              <a:buNone/>
              <a:defRPr sz="1300">
                <a:latin typeface="Arial" charset="0"/>
              </a:defRPr>
            </a:lvl3pPr>
            <a:lvl4pPr marL="1371566" indent="0">
              <a:lnSpc>
                <a:spcPct val="100000"/>
              </a:lnSpc>
              <a:buFontTx/>
              <a:buNone/>
              <a:defRPr sz="1300">
                <a:latin typeface="Arial" charset="0"/>
              </a:defRPr>
            </a:lvl4pPr>
            <a:lvl5pPr marL="1828754" indent="0">
              <a:lnSpc>
                <a:spcPct val="100000"/>
              </a:lnSpc>
              <a:buFontTx/>
              <a:buNone/>
              <a:defRPr sz="1300">
                <a:latin typeface="Arial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8879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9" grpId="0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und Text Mosa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611188" y="1383508"/>
            <a:ext cx="1908000" cy="1431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2609649" y="2660620"/>
            <a:ext cx="1800000" cy="153888"/>
          </a:xfrm>
          <a:prstGeom prst="rect">
            <a:avLst/>
          </a:prstGeom>
        </p:spPr>
        <p:txBody>
          <a:bodyPr lIns="0" tIns="0" rIns="0" bIns="0" numCol="1" spcCol="360000"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1" name="Bildplatzhalter 5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609649" y="3084966"/>
            <a:ext cx="1908000" cy="1431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22" name="Bildplatzhalter 5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16336" y="1383508"/>
            <a:ext cx="1908000" cy="1431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23" name="Bildplatzhalter 5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6624440" y="3084966"/>
            <a:ext cx="1908000" cy="1431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Bild einfügen durch Klicken auf das Symbol</a:t>
            </a:r>
            <a:endParaRPr lang="de-AT" dirty="0"/>
          </a:p>
        </p:txBody>
      </p:sp>
      <p:sp>
        <p:nvSpPr>
          <p:cNvPr id="24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624440" y="2668524"/>
            <a:ext cx="1908000" cy="153888"/>
          </a:xfrm>
          <a:prstGeom prst="rect">
            <a:avLst/>
          </a:prstGeom>
        </p:spPr>
        <p:txBody>
          <a:bodyPr wrap="square" lIns="0" tIns="0" rIns="0" bIns="0" numCol="1" spcCol="360000"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5" name="Textplatzhalter 3"/>
          <p:cNvSpPr>
            <a:spLocks noGrp="1"/>
          </p:cNvSpPr>
          <p:nvPr>
            <p:ph type="body" sz="quarter" idx="20" hasCustomPrompt="1"/>
          </p:nvPr>
        </p:nvSpPr>
        <p:spPr>
          <a:xfrm>
            <a:off x="611188" y="4362550"/>
            <a:ext cx="1908000" cy="153888"/>
          </a:xfrm>
          <a:prstGeom prst="rect">
            <a:avLst/>
          </a:prstGeom>
        </p:spPr>
        <p:txBody>
          <a:bodyPr wrap="square" lIns="0" tIns="0" rIns="0" bIns="0" numCol="1" spcCol="360000" anchor="b" anchorCtr="0">
            <a:sp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10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6" name="Textplatzhalter 3"/>
          <p:cNvSpPr>
            <a:spLocks noGrp="1"/>
          </p:cNvSpPr>
          <p:nvPr>
            <p:ph type="body" sz="quarter" idx="21" hasCustomPrompt="1"/>
          </p:nvPr>
        </p:nvSpPr>
        <p:spPr>
          <a:xfrm>
            <a:off x="-1095246" y="5791295"/>
            <a:ext cx="1800000" cy="169277"/>
          </a:xfrm>
          <a:prstGeom prst="rect">
            <a:avLst/>
          </a:prstGeom>
        </p:spPr>
        <p:txBody>
          <a:bodyPr lIns="0" tIns="0" rIns="0" bIns="0" numCol="1" spcCol="360000" anchor="b" anchorCtr="0">
            <a:sp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7" name="Textplatzhalter 3"/>
          <p:cNvSpPr>
            <a:spLocks noGrp="1"/>
          </p:cNvSpPr>
          <p:nvPr>
            <p:ph type="body" sz="quarter" idx="22" hasCustomPrompt="1"/>
          </p:nvPr>
        </p:nvSpPr>
        <p:spPr>
          <a:xfrm>
            <a:off x="4616336" y="4362078"/>
            <a:ext cx="1908000" cy="153888"/>
          </a:xfrm>
          <a:prstGeom prst="rect">
            <a:avLst/>
          </a:prstGeom>
        </p:spPr>
        <p:txBody>
          <a:bodyPr wrap="square" lIns="0" tIns="0" rIns="0" bIns="0" numCol="1" spcCol="360000" anchor="b" anchorCtr="0">
            <a:sp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10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8" name="Textfeld 27"/>
          <p:cNvSpPr txBox="1">
            <a:spLocks/>
          </p:cNvSpPr>
          <p:nvPr userDrawn="1"/>
        </p:nvSpPr>
        <p:spPr>
          <a:xfrm>
            <a:off x="2303188" y="3084966"/>
            <a:ext cx="216000" cy="216000"/>
          </a:xfrm>
          <a:prstGeom prst="ellips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de-DE" sz="1300" b="1" i="0" baseline="0" dirty="0" smtClean="0">
                <a:latin typeface="Arial" charset="0"/>
              </a:rPr>
              <a:t>2</a:t>
            </a:r>
            <a:endParaRPr lang="de-DE" sz="1300" b="1" i="0" baseline="0" dirty="0">
              <a:latin typeface="Arial" charset="0"/>
            </a:endParaRPr>
          </a:p>
        </p:txBody>
      </p:sp>
      <p:sp>
        <p:nvSpPr>
          <p:cNvPr id="30" name="Textfeld 29"/>
          <p:cNvSpPr txBox="1">
            <a:spLocks/>
          </p:cNvSpPr>
          <p:nvPr userDrawn="1"/>
        </p:nvSpPr>
        <p:spPr>
          <a:xfrm>
            <a:off x="2609649" y="1389166"/>
            <a:ext cx="216000" cy="216000"/>
          </a:xfrm>
          <a:prstGeom prst="ellips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de-DE" sz="1300" b="1" i="0" baseline="0" dirty="0" smtClean="0">
                <a:latin typeface="Arial" charset="0"/>
              </a:rPr>
              <a:t>1</a:t>
            </a:r>
            <a:endParaRPr lang="de-DE" sz="1300" b="1" i="0" baseline="0" dirty="0">
              <a:latin typeface="Arial" charset="0"/>
            </a:endParaRPr>
          </a:p>
        </p:txBody>
      </p:sp>
      <p:sp>
        <p:nvSpPr>
          <p:cNvPr id="31" name="Textfeld 30"/>
          <p:cNvSpPr txBox="1">
            <a:spLocks/>
          </p:cNvSpPr>
          <p:nvPr userDrawn="1"/>
        </p:nvSpPr>
        <p:spPr>
          <a:xfrm flipH="1">
            <a:off x="6623023" y="1383508"/>
            <a:ext cx="216000" cy="216000"/>
          </a:xfrm>
          <a:prstGeom prst="ellips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de-DE" sz="1300" b="1" i="0" baseline="0" dirty="0" smtClean="0">
                <a:latin typeface="Arial" charset="0"/>
              </a:rPr>
              <a:t>3</a:t>
            </a:r>
            <a:endParaRPr lang="de-DE" sz="1300" b="1" i="0" baseline="0" dirty="0">
              <a:latin typeface="Arial" charset="0"/>
            </a:endParaRPr>
          </a:p>
        </p:txBody>
      </p:sp>
      <p:sp>
        <p:nvSpPr>
          <p:cNvPr id="32" name="Textfeld 31"/>
          <p:cNvSpPr txBox="1">
            <a:spLocks/>
          </p:cNvSpPr>
          <p:nvPr userDrawn="1"/>
        </p:nvSpPr>
        <p:spPr>
          <a:xfrm>
            <a:off x="6305862" y="3084966"/>
            <a:ext cx="216000" cy="216000"/>
          </a:xfrm>
          <a:prstGeom prst="ellips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de-DE" sz="1300" b="1" i="0" baseline="0" dirty="0" smtClean="0">
                <a:latin typeface="Arial" charset="0"/>
              </a:rPr>
              <a:t>4</a:t>
            </a:r>
            <a:endParaRPr lang="de-DE" sz="1300" b="1" i="0" baseline="0" dirty="0">
              <a:latin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611188" y="951570"/>
            <a:ext cx="7921624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681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22" grpId="0"/>
      <p:bldP spid="23" grpId="0"/>
      <p:bldP spid="28" grpId="0" animBg="1"/>
      <p:bldP spid="30" grpId="0" animBg="1"/>
      <p:bldP spid="31" grpId="0" animBg="1"/>
      <p:bldP spid="32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g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dienplatzhalter 6"/>
          <p:cNvSpPr>
            <a:spLocks noGrp="1"/>
          </p:cNvSpPr>
          <p:nvPr>
            <p:ph type="media" sz="quarter" idx="16" hasCustomPrompt="1"/>
          </p:nvPr>
        </p:nvSpPr>
        <p:spPr>
          <a:xfrm>
            <a:off x="611188" y="1383507"/>
            <a:ext cx="5544988" cy="3132535"/>
          </a:xfrm>
          <a:prstGeom prst="rect">
            <a:avLst/>
          </a:prstGeo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Video einfügen durch Klicken auf das Symbol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>
          <a:xfrm>
            <a:off x="611187" y="951570"/>
            <a:ext cx="7921625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300191" y="1384300"/>
            <a:ext cx="2232621" cy="31321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>
                <a:latin typeface="Arial" charset="0"/>
              </a:defRPr>
            </a:lvl1pPr>
            <a:lvl2pPr marL="457189" indent="0">
              <a:buFontTx/>
              <a:buNone/>
              <a:defRPr sz="1200">
                <a:latin typeface="Arial" charset="0"/>
              </a:defRPr>
            </a:lvl2pPr>
            <a:lvl3pPr marL="914377" indent="0">
              <a:buFontTx/>
              <a:buNone/>
              <a:defRPr sz="1200">
                <a:latin typeface="Arial" charset="0"/>
              </a:defRPr>
            </a:lvl3pPr>
          </a:lstStyle>
          <a:p>
            <a:pPr lvl="0"/>
            <a:r>
              <a:rPr lang="de-DE" dirty="0" smtClean="0"/>
              <a:t>Text oder Aufzählung zum Video einfügen...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126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grammplatzhalter 4"/>
          <p:cNvSpPr>
            <a:spLocks noGrp="1"/>
          </p:cNvSpPr>
          <p:nvPr>
            <p:ph type="chart" sz="quarter" idx="13" hasCustomPrompt="1"/>
          </p:nvPr>
        </p:nvSpPr>
        <p:spPr>
          <a:xfrm>
            <a:off x="611188" y="1383507"/>
            <a:ext cx="7921624" cy="275441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Diagramm kopieren und einfügen oder auf Symbol klicken</a:t>
            </a:r>
            <a:endParaRPr lang="de-AT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11187" y="4137924"/>
            <a:ext cx="7921625" cy="378514"/>
          </a:xfrm>
          <a:prstGeom prst="rect">
            <a:avLst/>
          </a:prstGeom>
        </p:spPr>
        <p:txBody>
          <a:bodyPr lIns="0" tIns="0" rIns="0" b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Erklärung oder </a:t>
            </a:r>
            <a:r>
              <a:rPr lang="de-DE" dirty="0" err="1" smtClean="0"/>
              <a:t>Fussnoten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611188" y="951570"/>
            <a:ext cx="7921624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55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foli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grammplatzhalter 4"/>
          <p:cNvSpPr>
            <a:spLocks noGrp="1"/>
          </p:cNvSpPr>
          <p:nvPr>
            <p:ph type="chart" sz="quarter" idx="13" hasCustomPrompt="1"/>
          </p:nvPr>
        </p:nvSpPr>
        <p:spPr>
          <a:xfrm>
            <a:off x="611188" y="1383507"/>
            <a:ext cx="4104828" cy="275441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aseline="0">
                <a:latin typeface="Arial" charset="0"/>
              </a:defRPr>
            </a:lvl1pPr>
          </a:lstStyle>
          <a:p>
            <a:r>
              <a:rPr lang="de-AT" dirty="0" smtClean="0"/>
              <a:t>Diagramm kopieren und einfügen oder auf Symbol klicken</a:t>
            </a:r>
            <a:endParaRPr lang="de-AT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11188" y="4137924"/>
            <a:ext cx="3816796" cy="378119"/>
          </a:xfrm>
          <a:prstGeom prst="rect">
            <a:avLst/>
          </a:prstGeom>
        </p:spPr>
        <p:txBody>
          <a:bodyPr lIns="0" tIns="0" rIns="0" b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Erklärung oder </a:t>
            </a:r>
            <a:r>
              <a:rPr lang="de-DE" dirty="0" err="1" smtClean="0"/>
              <a:t>Fussnoten</a:t>
            </a:r>
            <a:r>
              <a:rPr lang="de-DE" dirty="0" smtClean="0"/>
              <a:t> einfügen</a:t>
            </a:r>
            <a:endParaRPr lang="de-DE" dirty="0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6016" y="1383508"/>
            <a:ext cx="3816796" cy="3132535"/>
          </a:xfrm>
          <a:prstGeom prst="rect">
            <a:avLst/>
          </a:prstGeom>
        </p:spPr>
        <p:txBody>
          <a:bodyPr lIns="0" tIns="0" rIns="0" bIns="0" numCol="1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Text oder Aufzählung oder ausführliche Legende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611188" y="951570"/>
            <a:ext cx="7921624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7581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>
          <a:xfrm>
            <a:off x="611187" y="951570"/>
            <a:ext cx="7921625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447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2057349" indent="-228594"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defRPr sz="1400" baseline="0"/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Untertitel 2"/>
          <p:cNvSpPr>
            <a:spLocks noGrp="1"/>
          </p:cNvSpPr>
          <p:nvPr>
            <p:ph type="subTitle" idx="10"/>
          </p:nvPr>
        </p:nvSpPr>
        <p:spPr>
          <a:xfrm>
            <a:off x="611188" y="951570"/>
            <a:ext cx="7921624" cy="2308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5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07978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 userDrawn="1"/>
        </p:nvSpPr>
        <p:spPr>
          <a:xfrm>
            <a:off x="680833" y="2398626"/>
            <a:ext cx="7782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D8232A"/>
                </a:solidFill>
                <a:latin typeface="Arial" charset="0"/>
                <a:ea typeface="Arial" charset="0"/>
                <a:cs typeface="Arial" charset="0"/>
              </a:rPr>
              <a:t>HERZLICHEN DANK FÜR IHRE AUFMERKSAMKEIT</a:t>
            </a:r>
            <a:endParaRPr lang="de-DE" sz="2400" b="1" dirty="0">
              <a:solidFill>
                <a:srgbClr val="D8232A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hteck 6"/>
          <p:cNvSpPr/>
          <p:nvPr userDrawn="1"/>
        </p:nvSpPr>
        <p:spPr>
          <a:xfrm>
            <a:off x="806827" y="2398627"/>
            <a:ext cx="7656345" cy="346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3" name="Bild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4429" y="1549376"/>
            <a:ext cx="1885563" cy="1885563"/>
          </a:xfrm>
          <a:prstGeom prst="rect">
            <a:avLst/>
          </a:prstGeom>
        </p:spPr>
      </p:pic>
      <p:pic>
        <p:nvPicPr>
          <p:cNvPr id="4" name="Bild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6681" y="2071836"/>
            <a:ext cx="1354366" cy="840641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1309250"/>
            <a:ext cx="2969998" cy="2282687"/>
          </a:xfrm>
          <a:prstGeom prst="rect">
            <a:avLst/>
          </a:prstGeom>
          <a:effectLst/>
        </p:spPr>
      </p:pic>
      <p:pic>
        <p:nvPicPr>
          <p:cNvPr id="6" name="Bild 5"/>
          <p:cNvPicPr>
            <a:picLocks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4429" y="3558845"/>
            <a:ext cx="1882800" cy="13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90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ter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4000" y="4587974"/>
            <a:ext cx="975653" cy="468000"/>
          </a:xfrm>
          <a:prstGeom prst="rect">
            <a:avLst/>
          </a:prstGeom>
        </p:spPr>
      </p:pic>
      <p:sp>
        <p:nvSpPr>
          <p:cNvPr id="20" name="Bildplatzhalter 19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2355727"/>
            <a:ext cx="9144000" cy="2787776"/>
          </a:xfrm>
          <a:prstGeom prst="foldedCorner">
            <a:avLst>
              <a:gd name="adj" fmla="val 50000"/>
            </a:avLst>
          </a:prstGeom>
        </p:spPr>
        <p:txBody>
          <a:bodyPr/>
          <a:lstStyle>
            <a:lvl1pPr marL="0" indent="0">
              <a:buFontTx/>
              <a:buNone/>
              <a:defRPr baseline="0">
                <a:latin typeface="Arial" charset="0"/>
              </a:defRPr>
            </a:lvl1pPr>
          </a:lstStyle>
          <a:p>
            <a:r>
              <a:rPr lang="de-DE" dirty="0" smtClean="0"/>
              <a:t>Zum Einfügen eines Bildes auf das Bildsymbol klicken</a:t>
            </a:r>
            <a:endParaRPr lang="de-DE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0" y="1384141"/>
            <a:ext cx="9144000" cy="353337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9600">
            <a:spAutoFit/>
          </a:bodyPr>
          <a:lstStyle>
            <a:lvl1pPr marL="0" indent="0" algn="l">
              <a:lnSpc>
                <a:spcPct val="100000"/>
              </a:lnSpc>
              <a:buNone/>
              <a:defRPr sz="1800" cap="all" baseline="0">
                <a:solidFill>
                  <a:schemeClr val="accent4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0" y="802301"/>
            <a:ext cx="9144000" cy="534368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6000" anchor="b" anchorCtr="0">
            <a:spAutoFit/>
          </a:bodyPr>
          <a:lstStyle>
            <a:lvl1pPr algn="l">
              <a:defRPr sz="3000" cap="all" baseline="0">
                <a:solidFill>
                  <a:schemeClr val="accent1"/>
                </a:solidFill>
                <a:latin typeface="Arial Narrow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555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8 -0.24421 L 4.16667E-6 -2.9629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4000" y="4587974"/>
            <a:ext cx="975653" cy="468000"/>
          </a:xfrm>
          <a:prstGeom prst="rect">
            <a:avLst/>
          </a:prstGeom>
        </p:spPr>
      </p:pic>
      <p:sp>
        <p:nvSpPr>
          <p:cNvPr id="6" name="Gefaltete Ecke 5"/>
          <p:cNvSpPr/>
          <p:nvPr userDrawn="1"/>
        </p:nvSpPr>
        <p:spPr>
          <a:xfrm>
            <a:off x="-1" y="2427734"/>
            <a:ext cx="9144001" cy="2715767"/>
          </a:xfrm>
          <a:prstGeom prst="foldedCorner">
            <a:avLst>
              <a:gd name="adj" fmla="val 50000"/>
            </a:avLst>
          </a:prstGeom>
          <a:solidFill>
            <a:srgbClr val="D823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755576" y="2863592"/>
            <a:ext cx="6264696" cy="1745758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buFontTx/>
              <a:buNone/>
              <a:defRPr sz="1800" baseline="0">
                <a:solidFill>
                  <a:schemeClr val="bg1"/>
                </a:solidFill>
                <a:latin typeface="Arial" charset="0"/>
              </a:defRPr>
            </a:lvl1pPr>
          </a:lstStyle>
          <a:p>
            <a:pPr lvl="0"/>
            <a:r>
              <a:rPr lang="de-DE" dirty="0" smtClean="0"/>
              <a:t>Hier kann zusätzlicher Text in mehreren Zeilen stehen um die einzelnen Subkapitel besser zu gliedern...</a:t>
            </a:r>
            <a:endParaRPr lang="de-DE" dirty="0"/>
          </a:p>
        </p:txBody>
      </p:sp>
      <p:sp>
        <p:nvSpPr>
          <p:cNvPr id="8" name="Untertitel 2"/>
          <p:cNvSpPr>
            <a:spLocks noGrp="1"/>
          </p:cNvSpPr>
          <p:nvPr>
            <p:ph type="subTitle" idx="1"/>
          </p:nvPr>
        </p:nvSpPr>
        <p:spPr>
          <a:xfrm>
            <a:off x="-1" y="1384141"/>
            <a:ext cx="9144000" cy="353337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9600">
            <a:spAutoFit/>
          </a:bodyPr>
          <a:lstStyle>
            <a:lvl1pPr marL="0" indent="0" algn="l">
              <a:lnSpc>
                <a:spcPct val="100000"/>
              </a:lnSpc>
              <a:buNone/>
              <a:defRPr sz="1800" cap="all" baseline="0">
                <a:solidFill>
                  <a:schemeClr val="accent4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-1" y="802301"/>
            <a:ext cx="9144000" cy="534368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lIns="756000" tIns="36000" rIns="0" bIns="36000" anchor="b" anchorCtr="0">
            <a:spAutoFit/>
          </a:bodyPr>
          <a:lstStyle>
            <a:lvl1pPr algn="l">
              <a:defRPr sz="3000" cap="all" baseline="0">
                <a:solidFill>
                  <a:schemeClr val="accent1"/>
                </a:solidFill>
                <a:latin typeface="Arial Narrow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341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8 -0.24421 L 4.16667E-6 -2.9629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 userDrawn="1"/>
        </p:nvSpPr>
        <p:spPr>
          <a:xfrm>
            <a:off x="680833" y="2398626"/>
            <a:ext cx="7782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D8232A"/>
                </a:solidFill>
                <a:latin typeface="Arial" charset="0"/>
                <a:ea typeface="Arial" charset="0"/>
                <a:cs typeface="Arial" charset="0"/>
              </a:rPr>
              <a:t>HERZLICHEN DANK FÜR IHRE AUFMERKSAMKEIT</a:t>
            </a:r>
            <a:endParaRPr lang="de-DE" sz="2400" b="1" dirty="0">
              <a:solidFill>
                <a:srgbClr val="D8232A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hteck 6"/>
          <p:cNvSpPr/>
          <p:nvPr userDrawn="1"/>
        </p:nvSpPr>
        <p:spPr>
          <a:xfrm>
            <a:off x="806827" y="2398627"/>
            <a:ext cx="7656345" cy="346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3" name="Bild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4429" y="1549376"/>
            <a:ext cx="1885563" cy="1885563"/>
          </a:xfrm>
          <a:prstGeom prst="rect">
            <a:avLst/>
          </a:prstGeom>
        </p:spPr>
      </p:pic>
      <p:pic>
        <p:nvPicPr>
          <p:cNvPr id="4" name="Bild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6681" y="2071836"/>
            <a:ext cx="1354366" cy="840641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1309250"/>
            <a:ext cx="2969998" cy="2282687"/>
          </a:xfrm>
          <a:prstGeom prst="rect">
            <a:avLst/>
          </a:prstGeom>
          <a:effectLst/>
        </p:spPr>
      </p:pic>
      <p:pic>
        <p:nvPicPr>
          <p:cNvPr id="6" name="Bild 5"/>
          <p:cNvPicPr>
            <a:picLocks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4429" y="3558845"/>
            <a:ext cx="1882800" cy="13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98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1383508"/>
            <a:ext cx="7921624" cy="313253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0" i="0" baseline="0">
                <a:solidFill>
                  <a:schemeClr val="tx1"/>
                </a:solidFill>
                <a:latin typeface="Arial" charset="0"/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de-DE" dirty="0" smtClean="0"/>
              <a:t>HIER STEHT DAS KAPITEL</a:t>
            </a:r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>Hier steht das Unterkapitel in Schwarz</a:t>
            </a:r>
          </a:p>
          <a:p>
            <a:pPr lvl="0"/>
            <a:r>
              <a:rPr lang="de-DE" dirty="0" smtClean="0"/>
              <a:t>Hier steht die Zwischenfolie in Grau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536810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points in Ebenen 1 Spalte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11188" y="1391111"/>
            <a:ext cx="7921624" cy="3124931"/>
          </a:xfrm>
          <a:prstGeom prst="rect">
            <a:avLst/>
          </a:prstGeom>
        </p:spPr>
        <p:txBody>
          <a:bodyPr lIns="0" tIns="0" rIns="0" bIns="0" numCol="1" spcCol="360000">
            <a:noAutofit/>
          </a:bodyPr>
          <a:lstStyle>
            <a:lvl1pPr marL="285744" indent="-285744" defTabSz="539987">
              <a:lnSpc>
                <a:spcPct val="100000"/>
              </a:lnSpc>
              <a:spcBef>
                <a:spcPts val="0"/>
              </a:spcBef>
              <a:buClr>
                <a:srgbClr val="D8232A"/>
              </a:buClr>
              <a:buSzPct val="150000"/>
              <a:buFont typeface="Wingdings" charset="2"/>
              <a:buChar char="§"/>
              <a:tabLst>
                <a:tab pos="719982" algn="l"/>
              </a:tabLst>
              <a:defRPr sz="1400" b="1" i="0" baseline="0">
                <a:solidFill>
                  <a:schemeClr val="tx1"/>
                </a:solidFill>
                <a:latin typeface="Arial" charset="0"/>
              </a:defRPr>
            </a:lvl1pPr>
            <a:lvl2pPr marL="685783" indent="-228594">
              <a:buClr>
                <a:schemeClr val="tx1"/>
              </a:buClr>
              <a:buSzPct val="150000"/>
              <a:buFont typeface="Wingdings" charset="2"/>
              <a:buChar char="§"/>
              <a:defRPr sz="1400" b="1" i="0">
                <a:latin typeface="Arial" charset="0"/>
              </a:defRPr>
            </a:lvl2pPr>
            <a:lvl3pPr marL="1142971" indent="-228594">
              <a:buClr>
                <a:schemeClr val="tx1">
                  <a:lumMod val="50000"/>
                  <a:lumOff val="50000"/>
                </a:schemeClr>
              </a:buClr>
              <a:buSzPct val="150000"/>
              <a:buFont typeface="Wingdings" charset="2"/>
              <a:buChar char="§"/>
              <a:defRPr sz="1400" b="0" i="0" baseline="0">
                <a:latin typeface="Arial" charset="0"/>
              </a:defRPr>
            </a:lvl3pPr>
            <a:lvl4pPr marL="1657309" indent="-285744"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tabLst>
                <a:tab pos="719982" algn="l"/>
              </a:tabLst>
              <a:defRPr sz="1400" b="0" i="0" baseline="0">
                <a:latin typeface="Arial" charset="0"/>
              </a:defRPr>
            </a:lvl4pPr>
            <a:lvl5pPr>
              <a:defRPr sz="1300"/>
            </a:lvl5pPr>
          </a:lstStyle>
          <a:p>
            <a:pPr lvl="0"/>
            <a:r>
              <a:rPr lang="de-DE" dirty="0" smtClean="0"/>
              <a:t>Viel Text für bis zu vier Ebenen mit </a:t>
            </a:r>
            <a:r>
              <a:rPr lang="de-DE" dirty="0" err="1" smtClean="0"/>
              <a:t>Tabstop</a:t>
            </a:r>
            <a:r>
              <a:rPr lang="de-DE" dirty="0" smtClean="0"/>
              <a:t> einfügen, Schrift Arial Standard 14pt</a:t>
            </a:r>
          </a:p>
          <a:p>
            <a:pPr lvl="0"/>
            <a:endParaRPr lang="de-DE" dirty="0" smtClean="0"/>
          </a:p>
          <a:p>
            <a:pPr lvl="1"/>
            <a:r>
              <a:rPr lang="de-DE" dirty="0" smtClean="0"/>
              <a:t>Zweite Ebene</a:t>
            </a:r>
          </a:p>
          <a:p>
            <a:pPr lvl="1"/>
            <a:endParaRPr lang="de-DE" dirty="0" smtClean="0"/>
          </a:p>
          <a:p>
            <a:pPr lvl="2"/>
            <a:r>
              <a:rPr lang="de-DE" dirty="0" smtClean="0"/>
              <a:t>Dritte Ebene</a:t>
            </a:r>
          </a:p>
          <a:p>
            <a:pPr lvl="2"/>
            <a:endParaRPr lang="de-DE" dirty="0" smtClean="0"/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11187" y="627461"/>
            <a:ext cx="7921625" cy="387798"/>
          </a:xfrm>
        </p:spPr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272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points in Ebenen 1 Spalte 17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11187" y="1391111"/>
            <a:ext cx="7921626" cy="3124931"/>
          </a:xfrm>
          <a:prstGeom prst="rect">
            <a:avLst/>
          </a:prstGeom>
        </p:spPr>
        <p:txBody>
          <a:bodyPr lIns="0" tIns="0" rIns="0" bIns="0" numCol="1" spcCol="360000">
            <a:noAutofit/>
          </a:bodyPr>
          <a:lstStyle>
            <a:lvl1pPr marL="285744" indent="-285744" defTabSz="539987">
              <a:lnSpc>
                <a:spcPct val="100000"/>
              </a:lnSpc>
              <a:spcBef>
                <a:spcPts val="0"/>
              </a:spcBef>
              <a:buClr>
                <a:srgbClr val="D8232A"/>
              </a:buClr>
              <a:buSzPct val="150000"/>
              <a:buFont typeface="Wingdings" charset="2"/>
              <a:buChar char="§"/>
              <a:tabLst>
                <a:tab pos="719982" algn="l"/>
              </a:tabLst>
              <a:defRPr sz="1700" b="1" i="0" baseline="0">
                <a:solidFill>
                  <a:schemeClr val="tx1"/>
                </a:solidFill>
                <a:latin typeface="Arial" charset="0"/>
              </a:defRPr>
            </a:lvl1pPr>
            <a:lvl2pPr marL="685783" indent="-228594">
              <a:buClr>
                <a:schemeClr val="tx1"/>
              </a:buClr>
              <a:buSzPct val="150000"/>
              <a:buFont typeface="Wingdings" charset="2"/>
              <a:buChar char="§"/>
              <a:defRPr sz="1700" b="1" i="0" baseline="0">
                <a:latin typeface="Arial" charset="0"/>
              </a:defRPr>
            </a:lvl2pPr>
            <a:lvl3pPr marL="1142971" indent="-228594">
              <a:buClr>
                <a:schemeClr val="tx1">
                  <a:lumMod val="50000"/>
                  <a:lumOff val="50000"/>
                </a:schemeClr>
              </a:buClr>
              <a:buSzPct val="150000"/>
              <a:buFont typeface="Wingdings" charset="2"/>
              <a:buChar char="§"/>
              <a:defRPr sz="1700" b="0" i="0" baseline="0">
                <a:latin typeface="Arial" charset="0"/>
              </a:defRPr>
            </a:lvl3pPr>
            <a:lvl4pPr marL="1657309" indent="-285744"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tabLst>
                <a:tab pos="719982" algn="l"/>
              </a:tabLst>
              <a:defRPr sz="1700" b="0" i="0" baseline="0">
                <a:latin typeface="Arial" charset="0"/>
              </a:defRPr>
            </a:lvl4pPr>
            <a:lvl5pPr>
              <a:defRPr sz="1300"/>
            </a:lvl5pPr>
          </a:lstStyle>
          <a:p>
            <a:pPr lvl="0"/>
            <a:r>
              <a:rPr lang="de-DE" dirty="0" smtClean="0"/>
              <a:t>Wenig Text für bis zu vier Ebenen mit </a:t>
            </a:r>
            <a:r>
              <a:rPr lang="de-DE" dirty="0" err="1" smtClean="0"/>
              <a:t>Tabstop</a:t>
            </a:r>
            <a:r>
              <a:rPr lang="de-DE" dirty="0" smtClean="0"/>
              <a:t> einfügen</a:t>
            </a:r>
          </a:p>
          <a:p>
            <a:pPr lvl="0"/>
            <a:r>
              <a:rPr lang="de-DE" dirty="0" smtClean="0"/>
              <a:t>Schrift Arial Standard 17pt</a:t>
            </a:r>
          </a:p>
          <a:p>
            <a:pPr lvl="0"/>
            <a:endParaRPr lang="de-DE" dirty="0" smtClean="0"/>
          </a:p>
          <a:p>
            <a:pPr lvl="1"/>
            <a:r>
              <a:rPr lang="de-DE" dirty="0" smtClean="0"/>
              <a:t>Zweite Ebene</a:t>
            </a:r>
          </a:p>
          <a:p>
            <a:pPr lvl="1"/>
            <a:endParaRPr lang="de-DE" dirty="0" smtClean="0"/>
          </a:p>
          <a:p>
            <a:pPr lvl="2"/>
            <a:r>
              <a:rPr lang="de-DE" dirty="0" smtClean="0"/>
              <a:t>Dritte Ebene</a:t>
            </a:r>
          </a:p>
          <a:p>
            <a:pPr lvl="2"/>
            <a:endParaRPr lang="de-DE" dirty="0" smtClean="0"/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6622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iesstext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11188" y="1383508"/>
            <a:ext cx="7921624" cy="3132535"/>
          </a:xfrm>
          <a:prstGeom prst="rect">
            <a:avLst/>
          </a:prstGeom>
        </p:spPr>
        <p:txBody>
          <a:bodyPr lIns="0" tIns="0" rIns="0" bIns="0" numCol="2" spcCol="3600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 lvl="0"/>
            <a:r>
              <a:rPr lang="de-DE" dirty="0" err="1" smtClean="0"/>
              <a:t>Fliesstext</a:t>
            </a:r>
            <a:r>
              <a:rPr lang="de-DE" dirty="0" smtClean="0"/>
              <a:t> mit 2 Spalten einfügen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611188" y="951570"/>
            <a:ext cx="7921624" cy="215444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buNone/>
              <a:defRPr sz="1400" cap="all" baseline="0">
                <a:solidFill>
                  <a:schemeClr val="accent3"/>
                </a:solidFill>
                <a:latin typeface="Arial Narrow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1863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8.xml"/><Relationship Id="rId21" Type="http://schemas.openxmlformats.org/officeDocument/2006/relationships/slideLayout" Target="../slideLayouts/slideLayout26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5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24" Type="http://schemas.openxmlformats.org/officeDocument/2006/relationships/image" Target="../media/image4.png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24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70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31" r:id="rId2"/>
    <p:sldLayoutId id="2147483832" r:id="rId3"/>
    <p:sldLayoutId id="2147483833" r:id="rId4"/>
    <p:sldLayoutId id="2147483834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609570" rtl="0" eaLnBrk="1" latinLnBrk="0" hangingPunct="1">
        <a:spcBef>
          <a:spcPct val="0"/>
        </a:spcBef>
        <a:buNone/>
        <a:defRPr sz="3800" kern="1200" cap="all" baseline="0">
          <a:solidFill>
            <a:schemeClr val="accent1"/>
          </a:solidFill>
          <a:latin typeface="Arial Narrow" charset="0"/>
          <a:ea typeface="+mj-ea"/>
          <a:cs typeface="+mj-cs"/>
        </a:defRPr>
      </a:lvl1pPr>
    </p:titleStyle>
    <p:bodyStyle>
      <a:lvl1pPr marL="457178" indent="-457178" algn="l" defTabSz="609570" rtl="0" eaLnBrk="1" latinLnBrk="0" hangingPunct="1">
        <a:spcBef>
          <a:spcPct val="20000"/>
        </a:spcBef>
        <a:buFont typeface="Arial"/>
        <a:buChar char="•"/>
        <a:defRPr sz="1333" kern="1200">
          <a:solidFill>
            <a:schemeClr val="tx1"/>
          </a:solidFill>
          <a:latin typeface="Abadi MT Condensed Extra Bold"/>
          <a:ea typeface="+mn-ea"/>
          <a:cs typeface="+mn-cs"/>
        </a:defRPr>
      </a:lvl1pPr>
      <a:lvl2pPr marL="990550" indent="-380981" algn="l" defTabSz="609570" rtl="0" eaLnBrk="1" latinLnBrk="0" hangingPunct="1">
        <a:spcBef>
          <a:spcPct val="20000"/>
        </a:spcBef>
        <a:buFont typeface="Arial"/>
        <a:buChar char="–"/>
        <a:defRPr sz="1333" kern="1200">
          <a:solidFill>
            <a:schemeClr val="tx1"/>
          </a:solidFill>
          <a:latin typeface="Abadi MT Condensed Extra Bold"/>
          <a:ea typeface="+mn-ea"/>
          <a:cs typeface="+mn-cs"/>
        </a:defRPr>
      </a:lvl2pPr>
      <a:lvl3pPr marL="1523925" indent="-304784" algn="l" defTabSz="609570" rtl="0" eaLnBrk="1" latinLnBrk="0" hangingPunct="1">
        <a:spcBef>
          <a:spcPct val="20000"/>
        </a:spcBef>
        <a:buFont typeface="Arial"/>
        <a:buChar char="•"/>
        <a:defRPr sz="1333" kern="1200">
          <a:solidFill>
            <a:schemeClr val="tx1"/>
          </a:solidFill>
          <a:latin typeface="Abadi MT Condensed Extra Bold"/>
          <a:ea typeface="+mn-ea"/>
          <a:cs typeface="+mn-cs"/>
        </a:defRPr>
      </a:lvl3pPr>
      <a:lvl4pPr marL="2133493" indent="-304784" algn="l" defTabSz="609570" rtl="0" eaLnBrk="1" latinLnBrk="0" hangingPunct="1">
        <a:spcBef>
          <a:spcPct val="20000"/>
        </a:spcBef>
        <a:buFont typeface="Arial"/>
        <a:buChar char="–"/>
        <a:defRPr sz="1333" kern="1200">
          <a:solidFill>
            <a:schemeClr val="tx1"/>
          </a:solidFill>
          <a:latin typeface="Abadi MT Condensed Extra Bold"/>
          <a:ea typeface="+mn-ea"/>
          <a:cs typeface="+mn-cs"/>
        </a:defRPr>
      </a:lvl4pPr>
      <a:lvl5pPr marL="2743062" indent="-304784" algn="l" defTabSz="609570" rtl="0" eaLnBrk="1" latinLnBrk="0" hangingPunct="1">
        <a:spcBef>
          <a:spcPct val="20000"/>
        </a:spcBef>
        <a:buFont typeface="Arial"/>
        <a:buChar char="»"/>
        <a:defRPr sz="1333" kern="1200">
          <a:solidFill>
            <a:schemeClr val="tx1"/>
          </a:solidFill>
          <a:latin typeface="Abadi MT Condensed Extra Bold"/>
          <a:ea typeface="+mn-ea"/>
          <a:cs typeface="+mn-cs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162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4000" y="4587974"/>
            <a:ext cx="975653" cy="468000"/>
          </a:xfrm>
          <a:prstGeom prst="rect">
            <a:avLst/>
          </a:prstGeom>
        </p:spPr>
      </p:pic>
      <p:sp>
        <p:nvSpPr>
          <p:cNvPr id="5" name="Titelplatzhalter 1"/>
          <p:cNvSpPr>
            <a:spLocks noGrp="1"/>
          </p:cNvSpPr>
          <p:nvPr>
            <p:ph type="title"/>
          </p:nvPr>
        </p:nvSpPr>
        <p:spPr>
          <a:xfrm>
            <a:off x="611187" y="627461"/>
            <a:ext cx="7921625" cy="2769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6" name="Textplatzhalter 2"/>
          <p:cNvSpPr>
            <a:spLocks noGrp="1"/>
          </p:cNvSpPr>
          <p:nvPr>
            <p:ph type="body" idx="1"/>
          </p:nvPr>
        </p:nvSpPr>
        <p:spPr>
          <a:xfrm>
            <a:off x="611187" y="1383508"/>
            <a:ext cx="7921626" cy="313253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Ebene 2</a:t>
            </a:r>
          </a:p>
          <a:p>
            <a:pPr lvl="2"/>
            <a:r>
              <a:rPr lang="de-DE" dirty="0" smtClean="0"/>
              <a:t>Ebene 3</a:t>
            </a:r>
          </a:p>
          <a:p>
            <a:pPr lvl="3"/>
            <a:r>
              <a:rPr lang="de-DE" dirty="0" smtClean="0"/>
              <a:t>Ebene 4</a:t>
            </a:r>
          </a:p>
          <a:p>
            <a:pPr lvl="4"/>
            <a:r>
              <a:rPr lang="de-DE" dirty="0" smtClean="0"/>
              <a:t>Ebene 5</a:t>
            </a:r>
          </a:p>
        </p:txBody>
      </p:sp>
    </p:spTree>
    <p:extLst>
      <p:ext uri="{BB962C8B-B14F-4D97-AF65-F5344CB8AC3E}">
        <p14:creationId xmlns:p14="http://schemas.microsoft.com/office/powerpoint/2010/main" val="11369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66" r:id="rId2"/>
    <p:sldLayoutId id="2147483867" r:id="rId3"/>
    <p:sldLayoutId id="2147483837" r:id="rId4"/>
    <p:sldLayoutId id="2147483839" r:id="rId5"/>
    <p:sldLayoutId id="2147483840" r:id="rId6"/>
    <p:sldLayoutId id="2147483869" r:id="rId7"/>
    <p:sldLayoutId id="2147483841" r:id="rId8"/>
    <p:sldLayoutId id="2147483842" r:id="rId9"/>
    <p:sldLayoutId id="2147483849" r:id="rId10"/>
    <p:sldLayoutId id="2147483850" r:id="rId11"/>
    <p:sldLayoutId id="2147483845" r:id="rId12"/>
    <p:sldLayoutId id="2147483843" r:id="rId13"/>
    <p:sldLayoutId id="2147483844" r:id="rId14"/>
    <p:sldLayoutId id="2147483851" r:id="rId15"/>
    <p:sldLayoutId id="2147483852" r:id="rId16"/>
    <p:sldLayoutId id="2147483868" r:id="rId17"/>
    <p:sldLayoutId id="2147483846" r:id="rId18"/>
    <p:sldLayoutId id="2147483847" r:id="rId19"/>
    <p:sldLayoutId id="2147483848" r:id="rId20"/>
    <p:sldLayoutId id="2147483872" r:id="rId21"/>
    <p:sldLayoutId id="2147483876" r:id="rId2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000" kern="1200" cap="all" baseline="0">
          <a:solidFill>
            <a:srgbClr val="D8232A"/>
          </a:solidFill>
          <a:latin typeface="Arial Narrow" charset="0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Clr>
          <a:srgbClr val="D8232A"/>
        </a:buClr>
        <a:buSzPct val="150000"/>
        <a:buFont typeface="Wingdings" charset="2"/>
        <a:buChar char="§"/>
        <a:defRPr sz="1400" b="0" i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SzPct val="150000"/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1">
            <a:lumMod val="50000"/>
          </a:schemeClr>
        </a:buClr>
        <a:buSzPct val="150000"/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1">
            <a:lumMod val="75000"/>
          </a:schemeClr>
        </a:buClr>
        <a:buSzPct val="150000"/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1">
            <a:lumMod val="75000"/>
          </a:schemeClr>
        </a:buClr>
        <a:buSzPct val="150000"/>
        <a:buFont typeface="Wingdings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95" userDrawn="1">
          <p15:clr>
            <a:srgbClr val="F26B43"/>
          </p15:clr>
        </p15:guide>
        <p15:guide id="2" orient="horz" pos="2845" userDrawn="1">
          <p15:clr>
            <a:srgbClr val="F26B43"/>
          </p15:clr>
        </p15:guide>
        <p15:guide id="3" orient="horz" pos="872" userDrawn="1">
          <p15:clr>
            <a:srgbClr val="F26B43"/>
          </p15:clr>
        </p15:guide>
        <p15:guide id="4" pos="5375" userDrawn="1">
          <p15:clr>
            <a:srgbClr val="F26B43"/>
          </p15:clr>
        </p15:guide>
        <p15:guide id="5" pos="385" userDrawn="1">
          <p15:clr>
            <a:srgbClr val="F26B43"/>
          </p15:clr>
        </p15:guide>
        <p15:guide id="6" pos="2880" userDrawn="1">
          <p15:clr>
            <a:srgbClr val="F26B43"/>
          </p15:clr>
        </p15:guide>
        <p15:guide id="7" orient="horz" pos="16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subTitle" idx="1"/>
          </p:nvPr>
        </p:nvSpPr>
        <p:spPr>
          <a:xfrm>
            <a:off x="0" y="3939902"/>
            <a:ext cx="9144000" cy="685736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Vera Glassner, </a:t>
            </a:r>
            <a:r>
              <a:rPr lang="de-DE" dirty="0" err="1" smtClean="0"/>
              <a:t>ak</a:t>
            </a:r>
            <a:r>
              <a:rPr lang="de-DE" dirty="0" smtClean="0"/>
              <a:t> Wien, 28.05.2020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3609479"/>
            <a:ext cx="9144000" cy="534368"/>
          </a:xfrm>
        </p:spPr>
        <p:txBody>
          <a:bodyPr/>
          <a:lstStyle/>
          <a:p>
            <a:r>
              <a:rPr lang="de-AT" b="1" dirty="0" smtClean="0"/>
              <a:t>Ausschuss für frauen- und </a:t>
            </a:r>
            <a:r>
              <a:rPr lang="de-AT" b="1" dirty="0" err="1" smtClean="0"/>
              <a:t>familienpolitik</a:t>
            </a:r>
            <a:r>
              <a:rPr lang="de-AT" b="1" dirty="0" smtClean="0"/>
              <a:t> </a:t>
            </a:r>
            <a:r>
              <a:rPr lang="de-AT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11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07016" y="339502"/>
            <a:ext cx="8209285" cy="276999"/>
          </a:xfrm>
        </p:spPr>
        <p:txBody>
          <a:bodyPr/>
          <a:lstStyle/>
          <a:p>
            <a:r>
              <a:rPr lang="de-AT" dirty="0" smtClean="0"/>
              <a:t>Corona Familienhärteausgleich</a:t>
            </a:r>
            <a:endParaRPr lang="de-DE" dirty="0"/>
          </a:p>
        </p:txBody>
      </p:sp>
      <p:sp>
        <p:nvSpPr>
          <p:cNvPr id="7" name="Textplatzhalter 3"/>
          <p:cNvSpPr txBox="1">
            <a:spLocks/>
          </p:cNvSpPr>
          <p:nvPr/>
        </p:nvSpPr>
        <p:spPr>
          <a:xfrm>
            <a:off x="363461" y="843558"/>
            <a:ext cx="8425309" cy="2619426"/>
          </a:xfrm>
          <a:prstGeom prst="rect">
            <a:avLst/>
          </a:prstGeo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8232A"/>
              </a:buClr>
              <a:buSzPct val="150000"/>
              <a:buFont typeface="Wingdings" charset="2"/>
              <a:buChar char="§"/>
              <a:defRPr sz="14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50000"/>
                </a:schemeClr>
              </a:buClr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de-DE" sz="1600" dirty="0" smtClean="0"/>
              <a:t>Familienhärteausgleich (FLAG) wurde am 15.04.um </a:t>
            </a:r>
            <a:r>
              <a:rPr lang="de-DE" sz="1600" b="1" dirty="0" smtClean="0"/>
              <a:t>30 Mio. EUR aufgestockt</a:t>
            </a:r>
            <a:r>
              <a:rPr lang="de-DE" sz="1600" dirty="0" smtClean="0"/>
              <a:t>, um Einkommenseinbußen von Familien infolge der Corona-Maßnahmen aufgrund von </a:t>
            </a:r>
            <a:r>
              <a:rPr lang="de-DE" sz="1600" b="1" dirty="0" smtClean="0"/>
              <a:t>AL </a:t>
            </a:r>
            <a:r>
              <a:rPr lang="de-DE" sz="1600" dirty="0" smtClean="0"/>
              <a:t>und </a:t>
            </a:r>
            <a:r>
              <a:rPr lang="de-DE" sz="1600" b="1" dirty="0" smtClean="0"/>
              <a:t>KUA</a:t>
            </a:r>
            <a:r>
              <a:rPr lang="de-DE" sz="1600" dirty="0" smtClean="0"/>
              <a:t> abzumildern. </a:t>
            </a:r>
          </a:p>
          <a:p>
            <a:pPr>
              <a:lnSpc>
                <a:spcPct val="114000"/>
              </a:lnSpc>
              <a:spcAft>
                <a:spcPts val="600"/>
              </a:spcAft>
              <a:buFontTx/>
              <a:buChar char="-"/>
            </a:pPr>
            <a:r>
              <a:rPr lang="de-DE" sz="1600" dirty="0" err="1" smtClean="0"/>
              <a:t>AntragstellerInnen</a:t>
            </a:r>
            <a:r>
              <a:rPr lang="de-DE" sz="1600" dirty="0" smtClean="0"/>
              <a:t> müssen eine Reihe von Anforderungen erfüllen (z.B. FBH, Einkommensgrenzen, </a:t>
            </a:r>
            <a:r>
              <a:rPr lang="de-DE" sz="1600" dirty="0" err="1" smtClean="0"/>
              <a:t>inländ</a:t>
            </a:r>
            <a:r>
              <a:rPr lang="de-DE" sz="1600" dirty="0" smtClean="0"/>
              <a:t>. Kontoverbindung, Beschäftigung per 28.02.20).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de-DE" sz="1600" b="1" dirty="0" smtClean="0"/>
              <a:t>Zweite Aufstockung </a:t>
            </a:r>
            <a:r>
              <a:rPr lang="de-DE" sz="1600" dirty="0" smtClean="0"/>
              <a:t>des Familienhärteausgleichs </a:t>
            </a:r>
            <a:r>
              <a:rPr lang="de-DE" sz="1600" b="1" dirty="0" smtClean="0"/>
              <a:t>um weitere 30 Mio</a:t>
            </a:r>
            <a:r>
              <a:rPr lang="de-DE" sz="1600" dirty="0" smtClean="0"/>
              <a:t>. EUR am 28.04.20</a:t>
            </a:r>
          </a:p>
          <a:p>
            <a:pPr>
              <a:lnSpc>
                <a:spcPct val="114000"/>
              </a:lnSpc>
              <a:spcAft>
                <a:spcPts val="600"/>
              </a:spcAft>
              <a:buFontTx/>
              <a:buChar char="-"/>
            </a:pPr>
            <a:r>
              <a:rPr lang="de-DE" sz="1600" dirty="0" smtClean="0"/>
              <a:t>für Familien, die bereits </a:t>
            </a:r>
            <a:r>
              <a:rPr lang="de-DE" sz="1600" b="1" dirty="0" smtClean="0"/>
              <a:t>vor dem 28.02.2020 arbeitslos </a:t>
            </a:r>
            <a:r>
              <a:rPr lang="de-DE" sz="1600" dirty="0" smtClean="0"/>
              <a:t>waren. Sie erhalten 50 EUR/ Kind/Monat.</a:t>
            </a:r>
          </a:p>
          <a:p>
            <a:pPr>
              <a:lnSpc>
                <a:spcPct val="114000"/>
              </a:lnSpc>
              <a:spcAft>
                <a:spcPts val="600"/>
              </a:spcAft>
              <a:buFontTx/>
              <a:buChar char="-"/>
            </a:pPr>
            <a:r>
              <a:rPr lang="de-DE" sz="1600" dirty="0" smtClean="0"/>
              <a:t>Familien, die </a:t>
            </a:r>
            <a:r>
              <a:rPr lang="de-DE" sz="1600" b="1" dirty="0" smtClean="0"/>
              <a:t>Sozialhilfe </a:t>
            </a:r>
            <a:r>
              <a:rPr lang="de-DE" sz="1600" dirty="0" smtClean="0"/>
              <a:t>oder</a:t>
            </a:r>
            <a:r>
              <a:rPr lang="de-DE" sz="1600" b="1" dirty="0" smtClean="0"/>
              <a:t> Mindestsicherung </a:t>
            </a:r>
            <a:r>
              <a:rPr lang="de-DE" sz="1600" dirty="0" smtClean="0"/>
              <a:t>beziehen, erhalten 50 EUR/ Kind/ Monat aus „verbleibenden Mitteln“. 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endParaRPr lang="de-DE" sz="1600" dirty="0" smtClean="0"/>
          </a:p>
          <a:p>
            <a:pPr>
              <a:lnSpc>
                <a:spcPct val="114000"/>
              </a:lnSpc>
              <a:spcAft>
                <a:spcPts val="600"/>
              </a:spcAft>
            </a:pP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137078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483518"/>
            <a:ext cx="8209285" cy="276999"/>
          </a:xfrm>
        </p:spPr>
        <p:txBody>
          <a:bodyPr/>
          <a:lstStyle/>
          <a:p>
            <a:r>
              <a:rPr lang="de-AT" dirty="0" smtClean="0"/>
              <a:t>Corona Familienhärteausgleich</a:t>
            </a:r>
            <a:endParaRPr lang="de-DE" dirty="0"/>
          </a:p>
        </p:txBody>
      </p:sp>
      <p:sp>
        <p:nvSpPr>
          <p:cNvPr id="7" name="Textplatzhalter 3"/>
          <p:cNvSpPr txBox="1">
            <a:spLocks/>
          </p:cNvSpPr>
          <p:nvPr/>
        </p:nvSpPr>
        <p:spPr>
          <a:xfrm>
            <a:off x="611560" y="1059582"/>
            <a:ext cx="8064896" cy="2403402"/>
          </a:xfrm>
          <a:prstGeom prst="rect">
            <a:avLst/>
          </a:prstGeo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8232A"/>
              </a:buClr>
              <a:buSzPct val="150000"/>
              <a:buFont typeface="Wingdings" charset="2"/>
              <a:buChar char="§"/>
              <a:defRPr sz="14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50000"/>
                </a:schemeClr>
              </a:buClr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spcAft>
                <a:spcPts val="600"/>
              </a:spcAft>
              <a:buNone/>
            </a:pPr>
            <a:r>
              <a:rPr lang="de-DE" sz="1600" b="1" dirty="0" smtClean="0"/>
              <a:t>Komplexe gesetzliche Regelung</a:t>
            </a:r>
            <a:r>
              <a:rPr lang="de-DE" sz="1600" dirty="0" smtClean="0"/>
              <a:t>: </a:t>
            </a:r>
            <a:r>
              <a:rPr lang="de-DE" sz="1600" i="1" dirty="0" smtClean="0"/>
              <a:t>2 Fördertöpfe </a:t>
            </a:r>
            <a:r>
              <a:rPr lang="de-DE" sz="1600" dirty="0" smtClean="0"/>
              <a:t>mit</a:t>
            </a:r>
          </a:p>
          <a:p>
            <a:pPr>
              <a:lnSpc>
                <a:spcPct val="118000"/>
              </a:lnSpc>
              <a:spcAft>
                <a:spcPts val="600"/>
              </a:spcAft>
            </a:pPr>
            <a:r>
              <a:rPr lang="de-DE" sz="1600" dirty="0" smtClean="0"/>
              <a:t>jeweils </a:t>
            </a:r>
            <a:r>
              <a:rPr lang="de-DE" sz="1600" i="1" dirty="0" smtClean="0">
                <a:solidFill>
                  <a:srgbClr val="C00000"/>
                </a:solidFill>
              </a:rPr>
              <a:t>unterschiedlichen </a:t>
            </a:r>
            <a:r>
              <a:rPr lang="de-DE" sz="1600" dirty="0" smtClean="0"/>
              <a:t>Kreisen von </a:t>
            </a:r>
            <a:r>
              <a:rPr lang="de-DE" sz="1600" i="1" dirty="0" smtClean="0">
                <a:solidFill>
                  <a:srgbClr val="C00000"/>
                </a:solidFill>
              </a:rPr>
              <a:t>Antragsberechtigten</a:t>
            </a:r>
          </a:p>
          <a:p>
            <a:pPr>
              <a:lnSpc>
                <a:spcPct val="118000"/>
              </a:lnSpc>
              <a:spcAft>
                <a:spcPts val="600"/>
              </a:spcAft>
            </a:pPr>
            <a:r>
              <a:rPr lang="de-DE" sz="1600" dirty="0" smtClean="0"/>
              <a:t>Jeweils </a:t>
            </a:r>
            <a:r>
              <a:rPr lang="de-DE" sz="1600" i="1" dirty="0" smtClean="0">
                <a:solidFill>
                  <a:srgbClr val="C00000"/>
                </a:solidFill>
              </a:rPr>
              <a:t>unterschiedlichen Richtlinien </a:t>
            </a:r>
            <a:r>
              <a:rPr lang="de-DE" sz="1600" dirty="0" smtClean="0"/>
              <a:t>zur Durchführung: RL für 2. Topf (länger AL, SH/MS-</a:t>
            </a:r>
            <a:r>
              <a:rPr lang="de-DE" sz="1600" dirty="0" err="1" smtClean="0"/>
              <a:t>BezieherInnen</a:t>
            </a:r>
            <a:r>
              <a:rPr lang="de-DE" sz="1600" dirty="0" smtClean="0"/>
              <a:t>) fehlt noch; </a:t>
            </a:r>
          </a:p>
          <a:p>
            <a:pPr>
              <a:lnSpc>
                <a:spcPct val="118000"/>
              </a:lnSpc>
              <a:spcAft>
                <a:spcPts val="600"/>
              </a:spcAft>
              <a:buFontTx/>
              <a:buChar char="-"/>
            </a:pPr>
            <a:r>
              <a:rPr lang="de-DE" sz="1600" dirty="0" smtClean="0"/>
              <a:t>Bundesweit einheitliche Umsetzung für SH/MS-</a:t>
            </a:r>
            <a:r>
              <a:rPr lang="de-DE" sz="1600" dirty="0" err="1" smtClean="0"/>
              <a:t>BezieherInnen</a:t>
            </a:r>
            <a:r>
              <a:rPr lang="de-DE" sz="1600" dirty="0" smtClean="0"/>
              <a:t> bei geplanter Einbindung der Länder nicht gegeben.</a:t>
            </a:r>
          </a:p>
          <a:p>
            <a:pPr>
              <a:lnSpc>
                <a:spcPct val="118000"/>
              </a:lnSpc>
              <a:spcAft>
                <a:spcPts val="600"/>
              </a:spcAft>
              <a:buFontTx/>
              <a:buChar char="-"/>
            </a:pPr>
            <a:r>
              <a:rPr lang="de-DE" sz="1600" dirty="0" smtClean="0"/>
              <a:t>Wie sind „verbleibende Mittel“ für SH/MS-</a:t>
            </a:r>
            <a:r>
              <a:rPr lang="de-DE" sz="1600" dirty="0" err="1" smtClean="0"/>
              <a:t>Bezieherfamilien</a:t>
            </a:r>
            <a:r>
              <a:rPr lang="de-DE" sz="1600" dirty="0" smtClean="0"/>
              <a:t> definiert? Wieviel steht zur Verfügung, wann wird ausgezahlt…?</a:t>
            </a:r>
          </a:p>
          <a:p>
            <a:pPr marL="0" indent="0">
              <a:lnSpc>
                <a:spcPct val="114000"/>
              </a:lnSpc>
              <a:spcAft>
                <a:spcPts val="600"/>
              </a:spcAft>
              <a:buNone/>
            </a:pPr>
            <a:endParaRPr lang="de-DE" sz="1600" dirty="0"/>
          </a:p>
          <a:p>
            <a:pPr>
              <a:lnSpc>
                <a:spcPct val="114000"/>
              </a:lnSpc>
              <a:spcAft>
                <a:spcPts val="600"/>
              </a:spcAft>
              <a:buFontTx/>
              <a:buChar char="-"/>
            </a:pP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253336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483518"/>
            <a:ext cx="8209285" cy="276999"/>
          </a:xfrm>
        </p:spPr>
        <p:txBody>
          <a:bodyPr/>
          <a:lstStyle/>
          <a:p>
            <a:r>
              <a:rPr lang="de-AT" dirty="0" smtClean="0"/>
              <a:t>Corona Familienhärteausgleich</a:t>
            </a:r>
            <a:endParaRPr lang="de-DE" dirty="0"/>
          </a:p>
        </p:txBody>
      </p:sp>
      <p:sp>
        <p:nvSpPr>
          <p:cNvPr id="7" name="Textplatzhalter 3"/>
          <p:cNvSpPr txBox="1">
            <a:spLocks/>
          </p:cNvSpPr>
          <p:nvPr/>
        </p:nvSpPr>
        <p:spPr>
          <a:xfrm>
            <a:off x="611560" y="1059582"/>
            <a:ext cx="7920880" cy="2403402"/>
          </a:xfrm>
          <a:prstGeom prst="rect">
            <a:avLst/>
          </a:prstGeo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8232A"/>
              </a:buClr>
              <a:buSzPct val="150000"/>
              <a:buFont typeface="Wingdings" charset="2"/>
              <a:buChar char="§"/>
              <a:defRPr sz="14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50000"/>
                </a:schemeClr>
              </a:buClr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spcAft>
                <a:spcPts val="600"/>
              </a:spcAft>
              <a:buNone/>
            </a:pPr>
            <a:r>
              <a:rPr lang="de-DE" sz="1800" b="1" dirty="0" smtClean="0"/>
              <a:t>Komplexe gesetzliche Regelung</a:t>
            </a:r>
            <a:r>
              <a:rPr lang="de-DE" sz="1800" dirty="0" smtClean="0"/>
              <a:t>: </a:t>
            </a:r>
            <a:r>
              <a:rPr lang="de-DE" sz="1800" i="1" dirty="0" smtClean="0"/>
              <a:t>2 Fördertöpfe </a:t>
            </a:r>
            <a:r>
              <a:rPr lang="de-DE" sz="1800" dirty="0" smtClean="0"/>
              <a:t>mit</a:t>
            </a:r>
          </a:p>
          <a:p>
            <a:pPr>
              <a:lnSpc>
                <a:spcPct val="118000"/>
              </a:lnSpc>
              <a:spcAft>
                <a:spcPts val="600"/>
              </a:spcAft>
            </a:pPr>
            <a:r>
              <a:rPr lang="de-DE" sz="1800" i="1" dirty="0" smtClean="0">
                <a:solidFill>
                  <a:srgbClr val="C00000"/>
                </a:solidFill>
              </a:rPr>
              <a:t>Unterschiedlichen </a:t>
            </a:r>
            <a:r>
              <a:rPr lang="de-DE" sz="1800" i="1" dirty="0">
                <a:solidFill>
                  <a:srgbClr val="C00000"/>
                </a:solidFill>
              </a:rPr>
              <a:t>Förderhöhen</a:t>
            </a:r>
            <a:r>
              <a:rPr lang="de-DE" sz="1800" dirty="0"/>
              <a:t>, z.B. Familien, die erste Förderschiene (arbeitslos seit Corona oder Corona KUA) </a:t>
            </a:r>
            <a:r>
              <a:rPr lang="de-DE" sz="1800" dirty="0" smtClean="0"/>
              <a:t>beantragen, </a:t>
            </a:r>
            <a:r>
              <a:rPr lang="de-DE" sz="1800" dirty="0"/>
              <a:t>erhalten bis zu 3.600 EUR (für 3 Monate), Familien, die bereits vor Corona-Krise AL </a:t>
            </a:r>
            <a:r>
              <a:rPr lang="de-DE" sz="1800" dirty="0" smtClean="0"/>
              <a:t>waren und </a:t>
            </a:r>
            <a:r>
              <a:rPr lang="de-DE" sz="1800" dirty="0"/>
              <a:t>SH/MS-</a:t>
            </a:r>
            <a:r>
              <a:rPr lang="de-DE" sz="1800" dirty="0" err="1"/>
              <a:t>BezieherInnen</a:t>
            </a:r>
            <a:r>
              <a:rPr lang="de-DE" sz="1800" dirty="0"/>
              <a:t> (zweite Förderschiene) bekommen deutlich weniger (max. 150 EUR/Kind f. 3 Monate). </a:t>
            </a:r>
          </a:p>
          <a:p>
            <a:pPr marL="0" indent="0">
              <a:lnSpc>
                <a:spcPct val="114000"/>
              </a:lnSpc>
              <a:spcAft>
                <a:spcPts val="600"/>
              </a:spcAft>
              <a:buNone/>
            </a:pPr>
            <a:endParaRPr lang="de-DE" sz="1600" dirty="0"/>
          </a:p>
          <a:p>
            <a:pPr>
              <a:lnSpc>
                <a:spcPct val="114000"/>
              </a:lnSpc>
              <a:spcAft>
                <a:spcPts val="600"/>
              </a:spcAft>
              <a:buFontTx/>
              <a:buChar char="-"/>
            </a:pP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12971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417025"/>
            <a:ext cx="8209285" cy="276999"/>
          </a:xfrm>
        </p:spPr>
        <p:txBody>
          <a:bodyPr/>
          <a:lstStyle/>
          <a:p>
            <a:r>
              <a:rPr lang="de-AT" dirty="0" smtClean="0"/>
              <a:t>Corona Familienhärteausgleich</a:t>
            </a:r>
            <a:endParaRPr lang="de-DE" dirty="0"/>
          </a:p>
        </p:txBody>
      </p:sp>
      <p:sp>
        <p:nvSpPr>
          <p:cNvPr id="7" name="Textplatzhalter 3"/>
          <p:cNvSpPr txBox="1">
            <a:spLocks/>
          </p:cNvSpPr>
          <p:nvPr/>
        </p:nvSpPr>
        <p:spPr>
          <a:xfrm>
            <a:off x="426194" y="987574"/>
            <a:ext cx="8203031" cy="2403402"/>
          </a:xfrm>
          <a:prstGeom prst="rect">
            <a:avLst/>
          </a:prstGeo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8232A"/>
              </a:buClr>
              <a:buSzPct val="150000"/>
              <a:buFont typeface="Wingdings" charset="2"/>
              <a:buChar char="§"/>
              <a:defRPr sz="14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50000"/>
                </a:schemeClr>
              </a:buClr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de-DE" sz="1600" b="1" dirty="0" smtClean="0"/>
              <a:t>Bürokratische Hürden bei Antragstellung</a:t>
            </a:r>
            <a:r>
              <a:rPr lang="de-DE" sz="1600" dirty="0" smtClean="0"/>
              <a:t>: </a:t>
            </a:r>
          </a:p>
          <a:p>
            <a:pPr>
              <a:lnSpc>
                <a:spcPct val="114000"/>
              </a:lnSpc>
              <a:spcAft>
                <a:spcPts val="600"/>
              </a:spcAft>
              <a:buFontTx/>
              <a:buChar char="-"/>
            </a:pPr>
            <a:r>
              <a:rPr lang="de-DE" sz="1600" dirty="0" smtClean="0"/>
              <a:t>Ca</a:t>
            </a:r>
            <a:r>
              <a:rPr lang="de-DE" sz="1600" dirty="0"/>
              <a:t>. 50 % der Anträge sind </a:t>
            </a:r>
            <a:r>
              <a:rPr lang="de-DE" sz="1600" dirty="0" smtClean="0"/>
              <a:t>unvollständig</a:t>
            </a:r>
          </a:p>
          <a:p>
            <a:pPr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à"/>
            </a:pPr>
            <a:r>
              <a:rPr lang="de-DE" sz="1600" dirty="0" smtClean="0">
                <a:sym typeface="Wingdings" panose="05000000000000000000" pitchFamily="2" charset="2"/>
              </a:rPr>
              <a:t>unklar</a:t>
            </a:r>
            <a:r>
              <a:rPr lang="de-DE" sz="1600" dirty="0">
                <a:sym typeface="Wingdings" panose="05000000000000000000" pitchFamily="2" charset="2"/>
              </a:rPr>
              <a:t>, ob </a:t>
            </a:r>
            <a:r>
              <a:rPr lang="de-DE" sz="1600" dirty="0" err="1">
                <a:sym typeface="Wingdings" panose="05000000000000000000" pitchFamily="2" charset="2"/>
              </a:rPr>
              <a:t>AntragstellerInnen</a:t>
            </a:r>
            <a:r>
              <a:rPr lang="de-DE" sz="1600" dirty="0">
                <a:sym typeface="Wingdings" panose="05000000000000000000" pitchFamily="2" charset="2"/>
              </a:rPr>
              <a:t> darüber informiert </a:t>
            </a:r>
            <a:r>
              <a:rPr lang="de-DE" sz="1600" dirty="0" smtClean="0">
                <a:sym typeface="Wingdings" panose="05000000000000000000" pitchFamily="2" charset="2"/>
              </a:rPr>
              <a:t>werden</a:t>
            </a:r>
          </a:p>
          <a:p>
            <a:pPr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à"/>
            </a:pPr>
            <a:r>
              <a:rPr lang="de-DE" sz="1600" dirty="0" smtClean="0">
                <a:sym typeface="Wingdings" panose="05000000000000000000" pitchFamily="2" charset="2"/>
              </a:rPr>
              <a:t>Unklar ist auch, ob Ablehnung der Anträge per Bescheid (oder Mitteilung etc.) erfolgt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de-DE" sz="1600" b="1" dirty="0" smtClean="0"/>
              <a:t>Lange </a:t>
            </a:r>
            <a:r>
              <a:rPr lang="de-DE" sz="1600" b="1" dirty="0"/>
              <a:t>Bearbeitungsdauern</a:t>
            </a:r>
            <a:r>
              <a:rPr lang="de-DE" sz="1600" dirty="0"/>
              <a:t>: Erste Auszahlungen seit ca. Anf. Mai, Großteil der Anträge noch unbearbeitet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de-DE" sz="1600" b="1" dirty="0" smtClean="0">
                <a:sym typeface="Wingdings" panose="05000000000000000000" pitchFamily="2" charset="2"/>
              </a:rPr>
              <a:t>Kein Rechtsanspruch </a:t>
            </a:r>
            <a:r>
              <a:rPr lang="de-DE" sz="1600" dirty="0" smtClean="0">
                <a:sym typeface="Wingdings" panose="05000000000000000000" pitchFamily="2" charset="2"/>
              </a:rPr>
              <a:t>auf Leistung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de-DE" sz="1600" b="1" dirty="0" smtClean="0">
                <a:sym typeface="Wingdings" panose="05000000000000000000" pitchFamily="2" charset="2"/>
              </a:rPr>
              <a:t>Fonds</a:t>
            </a:r>
            <a:r>
              <a:rPr lang="de-DE" sz="1600" dirty="0" smtClean="0">
                <a:sym typeface="Wingdings" panose="05000000000000000000" pitchFamily="2" charset="2"/>
              </a:rPr>
              <a:t> ist Familien, v.a. solchen mit Migrationshintergrund, </a:t>
            </a:r>
            <a:r>
              <a:rPr lang="de-DE" sz="1600" b="1" dirty="0" smtClean="0">
                <a:sym typeface="Wingdings" panose="05000000000000000000" pitchFamily="2" charset="2"/>
              </a:rPr>
              <a:t>wenig bekannt</a:t>
            </a:r>
            <a:r>
              <a:rPr lang="de-DE" sz="1600" dirty="0" smtClean="0">
                <a:sym typeface="Wingdings" panose="05000000000000000000" pitchFamily="2" charset="2"/>
              </a:rPr>
              <a:t>.</a:t>
            </a:r>
          </a:p>
          <a:p>
            <a:pPr marL="0" indent="0">
              <a:lnSpc>
                <a:spcPct val="114000"/>
              </a:lnSpc>
              <a:spcAft>
                <a:spcPts val="600"/>
              </a:spcAft>
              <a:buNone/>
            </a:pPr>
            <a:endParaRPr lang="de-DE" sz="1600" dirty="0">
              <a:sym typeface="Wingdings" panose="05000000000000000000" pitchFamily="2" charset="2"/>
            </a:endParaRPr>
          </a:p>
          <a:p>
            <a:pPr>
              <a:lnSpc>
                <a:spcPct val="114000"/>
              </a:lnSpc>
              <a:spcAft>
                <a:spcPts val="600"/>
              </a:spcAft>
            </a:pP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321493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81116" y="293724"/>
            <a:ext cx="8209285" cy="276999"/>
          </a:xfrm>
        </p:spPr>
        <p:txBody>
          <a:bodyPr/>
          <a:lstStyle/>
          <a:p>
            <a:r>
              <a:rPr lang="de-AT" dirty="0" smtClean="0"/>
              <a:t>Corona Familienhärteausgleich: </a:t>
            </a:r>
            <a:r>
              <a:rPr lang="de-AT" dirty="0" err="1" smtClean="0"/>
              <a:t>lücken</a:t>
            </a:r>
            <a:endParaRPr lang="de-DE" dirty="0"/>
          </a:p>
        </p:txBody>
      </p:sp>
      <p:sp>
        <p:nvSpPr>
          <p:cNvPr id="7" name="Textplatzhalter 3"/>
          <p:cNvSpPr txBox="1">
            <a:spLocks/>
          </p:cNvSpPr>
          <p:nvPr/>
        </p:nvSpPr>
        <p:spPr>
          <a:xfrm>
            <a:off x="426194" y="843558"/>
            <a:ext cx="8538294" cy="2835450"/>
          </a:xfrm>
          <a:prstGeom prst="rect">
            <a:avLst/>
          </a:prstGeo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8232A"/>
              </a:buClr>
              <a:buSzPct val="150000"/>
              <a:buFont typeface="Wingdings" charset="2"/>
              <a:buChar char="§"/>
              <a:defRPr sz="14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50000"/>
                </a:schemeClr>
              </a:buClr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de-DE" b="1" dirty="0" smtClean="0"/>
              <a:t>Geringfügig Beschäftigte </a:t>
            </a:r>
            <a:r>
              <a:rPr lang="de-DE" dirty="0" smtClean="0"/>
              <a:t>nicht antragsberechtigt: sind zwar arbeitslos </a:t>
            </a:r>
            <a:r>
              <a:rPr lang="de-DE" dirty="0" err="1" smtClean="0"/>
              <a:t>iSd</a:t>
            </a:r>
            <a:r>
              <a:rPr lang="de-DE" dirty="0" smtClean="0"/>
              <a:t> §12 </a:t>
            </a:r>
            <a:r>
              <a:rPr lang="de-DE" dirty="0" err="1" smtClean="0"/>
              <a:t>AlVG</a:t>
            </a:r>
            <a:r>
              <a:rPr lang="de-DE" dirty="0" smtClean="0"/>
              <a:t> (Anspruchsvoraussetzung lt. RL und FAQs des BM), beziehen aber kein ALG.  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de-DE" dirty="0" smtClean="0"/>
              <a:t>Ausgenommen sind auch </a:t>
            </a:r>
            <a:r>
              <a:rPr lang="de-DE" b="1" dirty="0" smtClean="0"/>
              <a:t>Personen</a:t>
            </a:r>
            <a:r>
              <a:rPr lang="de-DE" dirty="0" smtClean="0"/>
              <a:t>, die Hürde für </a:t>
            </a:r>
            <a:r>
              <a:rPr lang="de-DE" b="1" dirty="0" smtClean="0"/>
              <a:t>Bezug von ALG</a:t>
            </a:r>
            <a:r>
              <a:rPr lang="de-DE" dirty="0" smtClean="0"/>
              <a:t>, </a:t>
            </a:r>
            <a:r>
              <a:rPr lang="de-DE" dirty="0" err="1" smtClean="0"/>
              <a:t>zB</a:t>
            </a:r>
            <a:r>
              <a:rPr lang="de-DE" dirty="0" smtClean="0"/>
              <a:t> weil sie zu jung sind, </a:t>
            </a:r>
            <a:r>
              <a:rPr lang="de-DE" b="1" dirty="0" smtClean="0"/>
              <a:t>nicht erreichen</a:t>
            </a:r>
            <a:r>
              <a:rPr lang="de-DE" dirty="0" smtClean="0"/>
              <a:t>.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de-AT" dirty="0"/>
              <a:t>Familien, bei denen der nicht im Haushalt lebende </a:t>
            </a:r>
            <a:r>
              <a:rPr lang="de-AT" b="1" dirty="0"/>
              <a:t>unterhaltspflichtige Elternteil</a:t>
            </a:r>
            <a:r>
              <a:rPr lang="de-AT" dirty="0"/>
              <a:t> von einem krisenbedingten </a:t>
            </a:r>
            <a:r>
              <a:rPr lang="de-AT" b="1" dirty="0"/>
              <a:t>Einkommensverlust</a:t>
            </a:r>
            <a:r>
              <a:rPr lang="de-AT" dirty="0"/>
              <a:t> (Arbeitslosigkeit, Kurzarbeit) betroffen ist, sind ebenfalls nicht berücksichtigt</a:t>
            </a:r>
            <a:r>
              <a:rPr lang="de-AT" dirty="0" smtClean="0"/>
              <a:t>.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de-AT" dirty="0" smtClean="0"/>
              <a:t>Fonds unterstützt </a:t>
            </a:r>
            <a:r>
              <a:rPr lang="de-AT" b="1" dirty="0" smtClean="0"/>
              <a:t>armutsgefährdete Familien</a:t>
            </a:r>
            <a:r>
              <a:rPr lang="de-AT" dirty="0" smtClean="0"/>
              <a:t>, die keine Ressourcen zur Bewältigung der Krisenfolge nicht bzw. wenig. 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de-AT" dirty="0" smtClean="0">
                <a:solidFill>
                  <a:srgbClr val="C00000"/>
                </a:solidFill>
              </a:rPr>
              <a:t>Alternativen</a:t>
            </a:r>
            <a:r>
              <a:rPr lang="de-AT" dirty="0" smtClean="0"/>
              <a:t>: Anhebung der Kinderrichtsätze/Ausgleichszulage in der Mindestsicherung/Sozialhilfe, befristetes Aussetzen der Vermögensanrechnung. 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endParaRPr lang="de-DE" sz="1600" dirty="0" smtClean="0">
              <a:sym typeface="Wingdings" panose="05000000000000000000" pitchFamily="2" charset="2"/>
            </a:endParaRPr>
          </a:p>
          <a:p>
            <a:pPr marL="0" indent="0">
              <a:lnSpc>
                <a:spcPct val="114000"/>
              </a:lnSpc>
              <a:spcAft>
                <a:spcPts val="600"/>
              </a:spcAft>
              <a:buNone/>
            </a:pPr>
            <a:endParaRPr lang="de-DE" sz="1600" dirty="0">
              <a:sym typeface="Wingdings" panose="05000000000000000000" pitchFamily="2" charset="2"/>
            </a:endParaRPr>
          </a:p>
          <a:p>
            <a:pPr>
              <a:lnSpc>
                <a:spcPct val="114000"/>
              </a:lnSpc>
              <a:spcAft>
                <a:spcPts val="600"/>
              </a:spcAft>
            </a:pP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358311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41189" y="550009"/>
            <a:ext cx="7923125" cy="276999"/>
          </a:xfrm>
        </p:spPr>
        <p:txBody>
          <a:bodyPr/>
          <a:lstStyle/>
          <a:p>
            <a:r>
              <a:rPr lang="de-AT" dirty="0"/>
              <a:t>Fazit</a:t>
            </a:r>
            <a:endParaRPr lang="de-DE" dirty="0"/>
          </a:p>
        </p:txBody>
      </p:sp>
      <p:sp>
        <p:nvSpPr>
          <p:cNvPr id="7" name="Textplatzhalter 3"/>
          <p:cNvSpPr txBox="1">
            <a:spLocks/>
          </p:cNvSpPr>
          <p:nvPr/>
        </p:nvSpPr>
        <p:spPr>
          <a:xfrm>
            <a:off x="467544" y="987574"/>
            <a:ext cx="7920880" cy="2259386"/>
          </a:xfrm>
          <a:prstGeom prst="rect">
            <a:avLst/>
          </a:prstGeo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8232A"/>
              </a:buClr>
              <a:buSzPct val="150000"/>
              <a:buFont typeface="Wingdings" charset="2"/>
              <a:buChar char="§"/>
              <a:defRPr sz="14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50000"/>
                </a:schemeClr>
              </a:buClr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1">
                  <a:lumMod val="75000"/>
                </a:schemeClr>
              </a:buClr>
              <a:buSzPct val="150000"/>
              <a:buFont typeface="Wingdings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</a:pPr>
            <a:endParaRPr lang="de-DE" sz="1600" dirty="0" smtClean="0">
              <a:solidFill>
                <a:srgbClr val="C00000"/>
              </a:solidFill>
            </a:endParaRPr>
          </a:p>
          <a:p>
            <a:pPr>
              <a:spcAft>
                <a:spcPts val="600"/>
              </a:spcAft>
            </a:pPr>
            <a:endParaRPr lang="de-DE" sz="1700" dirty="0" smtClean="0"/>
          </a:p>
          <a:p>
            <a:pPr>
              <a:spcAft>
                <a:spcPts val="600"/>
              </a:spcAft>
            </a:pP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548506" y="1203598"/>
            <a:ext cx="8208912" cy="3425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srgbClr val="C00000"/>
                </a:solidFill>
              </a:rPr>
              <a:t>Corona Familienhärteausgleich </a:t>
            </a:r>
            <a:r>
              <a:rPr lang="de-DE" sz="1600" dirty="0" smtClean="0"/>
              <a:t>grundsätzlich positiv,</a:t>
            </a:r>
          </a:p>
          <a:p>
            <a:pPr>
              <a:lnSpc>
                <a:spcPct val="114000"/>
              </a:lnSpc>
            </a:pPr>
            <a:r>
              <a:rPr lang="de-DE" sz="1600" dirty="0" smtClean="0"/>
              <a:t> </a:t>
            </a:r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de-DE" sz="1600" dirty="0" smtClean="0"/>
              <a:t>hat aber hohe </a:t>
            </a:r>
            <a:r>
              <a:rPr lang="de-DE" sz="1600" b="1" dirty="0" smtClean="0"/>
              <a:t>bürokratische Hürden </a:t>
            </a:r>
            <a:r>
              <a:rPr lang="de-DE" sz="1600" dirty="0" smtClean="0"/>
              <a:t>und</a:t>
            </a:r>
          </a:p>
          <a:p>
            <a:pPr marL="285750" indent="-285750">
              <a:lnSpc>
                <a:spcPct val="114000"/>
              </a:lnSpc>
              <a:buFontTx/>
              <a:buChar char="-"/>
            </a:pPr>
            <a:endParaRPr lang="de-DE" sz="1600" dirty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de-DE" sz="1600" b="1" dirty="0" smtClean="0"/>
              <a:t>Lange Wartezeiten </a:t>
            </a:r>
            <a:r>
              <a:rPr lang="de-DE" sz="1600" dirty="0" smtClean="0"/>
              <a:t>auf </a:t>
            </a:r>
            <a:r>
              <a:rPr lang="de-DE" sz="1600" b="1" dirty="0" smtClean="0"/>
              <a:t>Auszahlungen</a:t>
            </a:r>
            <a:r>
              <a:rPr lang="de-DE" sz="1600" dirty="0" smtClean="0"/>
              <a:t> </a:t>
            </a:r>
          </a:p>
          <a:p>
            <a:pPr>
              <a:lnSpc>
                <a:spcPct val="114000"/>
              </a:lnSpc>
            </a:pPr>
            <a:endParaRPr lang="de-DE" sz="16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de-DE" sz="1600" dirty="0" smtClean="0"/>
              <a:t>weist </a:t>
            </a:r>
            <a:r>
              <a:rPr lang="de-DE" sz="1600" b="1" dirty="0" smtClean="0"/>
              <a:t>Lücken</a:t>
            </a:r>
            <a:r>
              <a:rPr lang="de-DE" sz="1600" dirty="0" smtClean="0"/>
              <a:t> auf, z.B. geringfügig Beschäftigte.</a:t>
            </a:r>
          </a:p>
          <a:p>
            <a:pPr>
              <a:lnSpc>
                <a:spcPct val="114000"/>
              </a:lnSpc>
            </a:pPr>
            <a:r>
              <a:rPr lang="de-DE" sz="1600" dirty="0" smtClean="0"/>
              <a:t> </a:t>
            </a:r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de-DE" sz="1600" smtClean="0"/>
              <a:t>Kein </a:t>
            </a:r>
            <a:r>
              <a:rPr lang="de-DE" sz="1600" dirty="0" smtClean="0"/>
              <a:t>Instrument zur </a:t>
            </a:r>
            <a:r>
              <a:rPr lang="de-DE" sz="1600" b="1" dirty="0" smtClean="0"/>
              <a:t>Armutsbekämpfung</a:t>
            </a:r>
            <a:r>
              <a:rPr lang="de-DE" sz="1600" dirty="0" smtClean="0"/>
              <a:t>, z.B. Benachteiligung länger Arbeitsloser, Sozialhilfe/</a:t>
            </a:r>
            <a:r>
              <a:rPr lang="de-DE" sz="1600" dirty="0" err="1" smtClean="0"/>
              <a:t>MindestsicherungsbezieherInnen</a:t>
            </a:r>
            <a:r>
              <a:rPr lang="de-DE" sz="1600" dirty="0" smtClean="0"/>
              <a:t>.</a:t>
            </a:r>
          </a:p>
          <a:p>
            <a:pPr>
              <a:lnSpc>
                <a:spcPct val="114000"/>
              </a:lnSpc>
            </a:pPr>
            <a:endParaRPr lang="de-DE" sz="1600" dirty="0" smtClean="0"/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de-AT" sz="1400" dirty="0"/>
          </a:p>
        </p:txBody>
      </p:sp>
    </p:spTree>
    <p:extLst>
      <p:ext uri="{BB962C8B-B14F-4D97-AF65-F5344CB8AC3E}">
        <p14:creationId xmlns:p14="http://schemas.microsoft.com/office/powerpoint/2010/main" val="256891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929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KWien_PPTVorlage_4zu3_V09n">
  <a:themeElements>
    <a:clrScheme name="AK_Farbpalette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232A"/>
      </a:accent1>
      <a:accent2>
        <a:srgbClr val="000000"/>
      </a:accent2>
      <a:accent3>
        <a:srgbClr val="4D4D4D"/>
      </a:accent3>
      <a:accent4>
        <a:srgbClr val="6E6E69"/>
      </a:accent4>
      <a:accent5>
        <a:srgbClr val="969696"/>
      </a:accent5>
      <a:accent6>
        <a:srgbClr val="C8C8C8"/>
      </a:accent6>
      <a:hlink>
        <a:srgbClr val="5F5F5F"/>
      </a:hlink>
      <a:folHlink>
        <a:srgbClr val="919191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7" id="{00F6D9C9-43F0-364D-9C00-34139099D382}" vid="{E892AA4A-2114-7F4F-A96E-59005010A04E}"/>
    </a:ext>
  </a:extLst>
</a:theme>
</file>

<file path=ppt/theme/theme2.xml><?xml version="1.0" encoding="utf-8"?>
<a:theme xmlns:a="http://schemas.openxmlformats.org/drawingml/2006/main" name="AK_Contentfolien">
  <a:themeElements>
    <a:clrScheme name="AK_Farbpalette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232A"/>
      </a:accent1>
      <a:accent2>
        <a:srgbClr val="000000"/>
      </a:accent2>
      <a:accent3>
        <a:srgbClr val="4D4D4D"/>
      </a:accent3>
      <a:accent4>
        <a:srgbClr val="6E6E69"/>
      </a:accent4>
      <a:accent5>
        <a:srgbClr val="969696"/>
      </a:accent5>
      <a:accent6>
        <a:srgbClr val="C8C8C8"/>
      </a:accent6>
      <a:hlink>
        <a:srgbClr val="5F5F5F"/>
      </a:hlink>
      <a:folHlink>
        <a:srgbClr val="919191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7" id="{00F6D9C9-43F0-364D-9C00-34139099D382}" vid="{C1246C0F-83D0-BA40-B6A3-C156273EF6DE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477</Words>
  <Application>Microsoft Office PowerPoint</Application>
  <PresentationFormat>Bildschirmpräsentation (16:9)</PresentationFormat>
  <Paragraphs>52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6" baseType="lpstr">
      <vt:lpstr>Abadi MT Condensed Extra Bold</vt:lpstr>
      <vt:lpstr>Arial</vt:lpstr>
      <vt:lpstr>Arial Narrow</vt:lpstr>
      <vt:lpstr>Calibri</vt:lpstr>
      <vt:lpstr>Times New Roman</vt:lpstr>
      <vt:lpstr>Wingdings</vt:lpstr>
      <vt:lpstr>AKWien_PPTVorlage_4zu3_V09n</vt:lpstr>
      <vt:lpstr>AK_Contentfolien</vt:lpstr>
      <vt:lpstr>Ausschuss für frauen- und familienpolitik  </vt:lpstr>
      <vt:lpstr>Corona Familienhärteausgleich</vt:lpstr>
      <vt:lpstr>Corona Familienhärteausgleich</vt:lpstr>
      <vt:lpstr>Corona Familienhärteausgleich</vt:lpstr>
      <vt:lpstr>Corona Familienhärteausgleich</vt:lpstr>
      <vt:lpstr>Corona Familienhärteausgleich: lücken</vt:lpstr>
      <vt:lpstr>Fazit</vt:lpstr>
      <vt:lpstr>PowerPoint-Präsentation</vt:lpstr>
    </vt:vector>
  </TitlesOfParts>
  <Company>it der ak-wien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</dc:title>
  <dc:creator>KRANAWETTER Pia</dc:creator>
  <cp:lastModifiedBy>Windows User</cp:lastModifiedBy>
  <cp:revision>330</cp:revision>
  <cp:lastPrinted>2020-02-20T12:19:34Z</cp:lastPrinted>
  <dcterms:created xsi:type="dcterms:W3CDTF">2018-09-18T13:10:00Z</dcterms:created>
  <dcterms:modified xsi:type="dcterms:W3CDTF">2020-07-02T13:26:13Z</dcterms:modified>
</cp:coreProperties>
</file>