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01" r:id="rId2"/>
    <p:sldId id="340" r:id="rId3"/>
    <p:sldId id="393" r:id="rId4"/>
    <p:sldId id="394" r:id="rId5"/>
    <p:sldId id="395" r:id="rId6"/>
    <p:sldId id="396" r:id="rId7"/>
    <p:sldId id="391" r:id="rId8"/>
    <p:sldId id="390" r:id="rId9"/>
    <p:sldId id="392" r:id="rId10"/>
  </p:sldIdLst>
  <p:sldSz cx="9144000" cy="6858000" type="screen4x3"/>
  <p:notesSz cx="6756400" cy="98933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wis721 Md BT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wis721 Md BT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wis721 Md BT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wis721 Md BT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wis721 Md BT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wis721 Md BT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wis721 Md BT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wis721 Md BT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wis721 Md BT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0" clrIdx="0">
    <p:extLst>
      <p:ext uri="{19B8F6BF-5375-455C-9EA6-DF929625EA0E}">
        <p15:presenceInfo xmlns:p15="http://schemas.microsoft.com/office/powerpoint/2012/main" userId="8820f490ddcc332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>
      <p:cViewPr varScale="1">
        <p:scale>
          <a:sx n="101" d="100"/>
          <a:sy n="101" d="100"/>
        </p:scale>
        <p:origin x="859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73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0" tIns="45700" rIns="91400" bIns="4570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7463" y="0"/>
            <a:ext cx="29273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0" tIns="45700" rIns="91400" bIns="4570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900238" y="9396413"/>
            <a:ext cx="29273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0" tIns="45700" rIns="91400" bIns="45700" numCol="1" anchor="b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Swis721 Lt BT" pitchFamily="34" charset="0"/>
              </a:defRPr>
            </a:lvl1pPr>
          </a:lstStyle>
          <a:p>
            <a:pPr>
              <a:defRPr/>
            </a:pPr>
            <a:r>
              <a:rPr lang="de-DE"/>
              <a:t>Seite </a:t>
            </a:r>
            <a:fld id="{DB886C7C-D105-4E82-9C4E-71D9C90EAF5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73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0" tIns="45700" rIns="91400" bIns="4570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7463" y="0"/>
            <a:ext cx="29273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0" tIns="45700" rIns="91400" bIns="4570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75" y="741363"/>
            <a:ext cx="4946650" cy="3709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699000"/>
            <a:ext cx="5403850" cy="445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0" tIns="45700" rIns="91400" bIns="457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6413"/>
            <a:ext cx="29273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0" tIns="45700" rIns="91400" bIns="4570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7463" y="9396413"/>
            <a:ext cx="29273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0" tIns="45700" rIns="91400" bIns="4570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7BEDD3C-BBCB-4FE8-A254-BED1E655774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 b="1">
                <a:latin typeface="Swis721 Lt BT" pitchFamily="34" charset="0"/>
              </a:defRPr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6EBBE-F608-4AC7-9484-B73412B7408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91338" y="0"/>
            <a:ext cx="2144712" cy="61261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281738" cy="612616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0B8BD-D819-4FDE-B745-1127737ECEA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1363" y="0"/>
            <a:ext cx="8294687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190625"/>
            <a:ext cx="4038600" cy="4935538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190625"/>
            <a:ext cx="4038600" cy="23907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733800"/>
            <a:ext cx="4038600" cy="23923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4ABF0-07A2-421A-A742-9F50500004A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1363" y="0"/>
            <a:ext cx="8294687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190625"/>
            <a:ext cx="4038600" cy="4935538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190625"/>
            <a:ext cx="4038600" cy="4935538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F76CB-72B0-4B53-A2EB-84CE31657EF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D56E0-CFB6-45C7-8DE6-B074657BE8B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89119-4FF7-48E7-A8FB-CB0537305B8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190625"/>
            <a:ext cx="4038600" cy="493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190625"/>
            <a:ext cx="4038600" cy="493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3FC27-D17F-4718-91EC-4AC31DD04FD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FC44D-AD37-4181-A046-62CB78D94F3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B3C03-168C-483E-872C-567B4857E26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3F7A2-43BD-47FE-89D8-A47672B0299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E6364-6A38-475A-A0CC-A1329F73E7D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C4DEE-BA9E-4CE0-89B2-0AE6FF3F8AA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0625"/>
            <a:ext cx="8229600" cy="493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05200" y="6597650"/>
            <a:ext cx="2133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+mj-lt"/>
              </a:defRPr>
            </a:lvl1pPr>
          </a:lstStyle>
          <a:p>
            <a:pPr>
              <a:defRPr/>
            </a:pPr>
            <a:fld id="{C8E135D7-7CFA-42A5-8D3A-485369F0C50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50825" y="6580188"/>
            <a:ext cx="8556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de-DE" sz="900">
                <a:latin typeface="Swis721 Lt BT" pitchFamily="34" charset="0"/>
              </a:rPr>
              <a:t>© fritz schiller</a:t>
            </a:r>
          </a:p>
        </p:txBody>
      </p:sp>
      <p:sp>
        <p:nvSpPr>
          <p:cNvPr id="307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41363" y="0"/>
            <a:ext cx="82946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Format des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152400" y="304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defRPr/>
            </a:pPr>
            <a:r>
              <a:rPr lang="de-DE" sz="4400" b="1">
                <a:latin typeface="Swis721 Lt BT" pitchFamily="34" charset="0"/>
              </a:rPr>
              <a:t>&gt;</a:t>
            </a:r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0" y="981075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lIns="93600" tIns="46800" rIns="93600" bIns="46800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Swis721 Lt B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Swis721 Lt B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Swis721 Lt B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Swis721 Lt B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Swis721 Lt B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Swis721 Lt B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Swis721 Lt B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Swis721 Lt B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Swis721 Lt BT" pitchFamily="34" charset="0"/>
        <a:buChar char="–"/>
        <a:defRPr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Swis721 Lt BT" pitchFamily="34" charset="0"/>
        <a:buChar char="–"/>
        <a:defRPr sz="1600">
          <a:solidFill>
            <a:schemeClr val="tx1"/>
          </a:solidFill>
          <a:latin typeface="+mj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Swis721 Lt BT" pitchFamily="34" charset="0"/>
        <a:buChar char="–"/>
        <a:defRPr sz="16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Swis721 Lt BT" pitchFamily="34" charset="0"/>
        <a:buChar char="–"/>
        <a:defRPr sz="16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Swis721 Lt BT" pitchFamily="34" charset="0"/>
        <a:buChar char="–"/>
        <a:defRPr sz="1600">
          <a:solidFill>
            <a:schemeClr val="tx1"/>
          </a:solidFill>
          <a:latin typeface="+mj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Swis721 Lt BT" pitchFamily="34" charset="0"/>
        <a:buChar char="–"/>
        <a:defRPr sz="1600">
          <a:solidFill>
            <a:schemeClr val="tx1"/>
          </a:solidFill>
          <a:latin typeface="+mj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Swis721 Lt BT" pitchFamily="34" charset="0"/>
        <a:buChar char="–"/>
        <a:defRPr sz="1600">
          <a:solidFill>
            <a:schemeClr val="tx1"/>
          </a:solidFill>
          <a:latin typeface="+mj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Swis721 Lt BT" pitchFamily="34" charset="0"/>
        <a:buChar char="–"/>
        <a:defRPr sz="1600">
          <a:solidFill>
            <a:schemeClr val="tx1"/>
          </a:solidFill>
          <a:latin typeface="+mj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sz="2800" dirty="0" smtClean="0"/>
              <a:t>Die Gewerkschaft der Privatangestellten </a:t>
            </a:r>
            <a:br>
              <a:rPr lang="de-DE" sz="2800" dirty="0" smtClean="0"/>
            </a:br>
            <a:r>
              <a:rPr lang="de-DE" sz="2800" dirty="0" smtClean="0"/>
              <a:t>GPA</a:t>
            </a:r>
            <a:endParaRPr lang="de-DE" sz="2800" dirty="0" smtClean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381000" indent="-381000" eaLnBrk="1" hangingPunct="1">
              <a:buFont typeface="Arial" charset="0"/>
              <a:buChar char="–"/>
            </a:pPr>
            <a:endParaRPr lang="de-AT" dirty="0" smtClean="0"/>
          </a:p>
          <a:p>
            <a:pPr marL="381000" indent="-381000" eaLnBrk="1" hangingPunct="1"/>
            <a:r>
              <a:rPr lang="de-AT" sz="1600" b="0" dirty="0" smtClean="0"/>
              <a:t>Fritz Schiller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000" dirty="0" smtClean="0">
                <a:latin typeface="+mn-lt"/>
              </a:rPr>
              <a:t>GPA Bundesvorstand 2021</a:t>
            </a:r>
            <a:endParaRPr lang="en-US" sz="2000" dirty="0">
              <a:latin typeface="+mn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1D56E0-CFB6-45C7-8DE6-B074657BE8B4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6328501"/>
              </p:ext>
            </p:extLst>
          </p:nvPr>
        </p:nvGraphicFramePr>
        <p:xfrm>
          <a:off x="1259632" y="1228353"/>
          <a:ext cx="6912768" cy="4223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Arbeitsblatt" r:id="rId3" imgW="4876894" imgH="2979420" progId="Excel.Sheet.12">
                  <p:embed/>
                </p:oleObj>
              </mc:Choice>
              <mc:Fallback>
                <p:oleObj name="Arbeitsblatt" r:id="rId3" imgW="4876894" imgH="29794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9632" y="1228353"/>
                        <a:ext cx="6912768" cy="42237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038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400" dirty="0" smtClean="0"/>
              <a:t>GPA Bundesvorstand (m/f)</a:t>
            </a:r>
            <a:endParaRPr lang="en-US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1D56E0-CFB6-45C7-8DE6-B074657BE8B4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1724823"/>
              </p:ext>
            </p:extLst>
          </p:nvPr>
        </p:nvGraphicFramePr>
        <p:xfrm>
          <a:off x="1177269" y="1268760"/>
          <a:ext cx="7231375" cy="18001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Arbeitsblatt" r:id="rId3" imgW="5631292" imgH="1402080" progId="Excel.Sheet.12">
                  <p:embed/>
                </p:oleObj>
              </mc:Choice>
              <mc:Fallback>
                <p:oleObj name="Arbeitsblatt" r:id="rId3" imgW="5631292" imgH="14020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77269" y="1268760"/>
                        <a:ext cx="7231375" cy="18001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7044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400" dirty="0" err="1" smtClean="0"/>
              <a:t>BuVo</a:t>
            </a:r>
            <a:r>
              <a:rPr lang="de-AT" sz="2400" dirty="0" smtClean="0"/>
              <a:t> Delegierungen</a:t>
            </a:r>
            <a:endParaRPr lang="en-US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1D56E0-CFB6-45C7-8DE6-B074657BE8B4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586922"/>
              </p:ext>
            </p:extLst>
          </p:nvPr>
        </p:nvGraphicFramePr>
        <p:xfrm>
          <a:off x="800100" y="1196752"/>
          <a:ext cx="7543800" cy="321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Arbeitsblatt" r:id="rId3" imgW="7543694" imgH="3215640" progId="Excel.Sheet.12">
                  <p:embed/>
                </p:oleObj>
              </mc:Choice>
              <mc:Fallback>
                <p:oleObj name="Arbeitsblatt" r:id="rId3" imgW="7543694" imgH="32156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0100" y="1196752"/>
                        <a:ext cx="7543800" cy="3216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7483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400" dirty="0" err="1" smtClean="0"/>
              <a:t>Betriebsrät</a:t>
            </a:r>
            <a:r>
              <a:rPr lang="de-AT" sz="2400" dirty="0" smtClean="0"/>
              <a:t>*innen (Deklariert)</a:t>
            </a:r>
            <a:endParaRPr lang="en-US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1D56E0-CFB6-45C7-8DE6-B074657BE8B4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6263872"/>
              </p:ext>
            </p:extLst>
          </p:nvPr>
        </p:nvGraphicFramePr>
        <p:xfrm>
          <a:off x="457200" y="1011138"/>
          <a:ext cx="8325777" cy="5380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Arbeitsblatt" r:id="rId3" imgW="9296518" imgH="6004560" progId="Excel.Sheet.12">
                  <p:embed/>
                </p:oleObj>
              </mc:Choice>
              <mc:Fallback>
                <p:oleObj name="Arbeitsblatt" r:id="rId3" imgW="9296518" imgH="60045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1011138"/>
                        <a:ext cx="8325777" cy="5380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3824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400" dirty="0" smtClean="0"/>
              <a:t>AUGE </a:t>
            </a:r>
            <a:r>
              <a:rPr lang="de-AT" sz="2400" dirty="0" err="1" smtClean="0"/>
              <a:t>Betriebsrät</a:t>
            </a:r>
            <a:r>
              <a:rPr lang="de-AT" sz="2400" dirty="0" smtClean="0"/>
              <a:t>*innen</a:t>
            </a:r>
            <a:endParaRPr lang="en-US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1D56E0-CFB6-45C7-8DE6-B074657BE8B4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1732836"/>
              </p:ext>
            </p:extLst>
          </p:nvPr>
        </p:nvGraphicFramePr>
        <p:xfrm>
          <a:off x="695324" y="1011138"/>
          <a:ext cx="8087653" cy="5226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Arbeitsblatt" r:id="rId3" imgW="9296518" imgH="6004560" progId="Excel.Sheet.12">
                  <p:embed/>
                </p:oleObj>
              </mc:Choice>
              <mc:Fallback>
                <p:oleObj name="Arbeitsblatt" r:id="rId3" imgW="9296518" imgH="60045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5324" y="1011138"/>
                        <a:ext cx="8087653" cy="52261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7560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400" dirty="0" smtClean="0"/>
              <a:t>Unabhängig </a:t>
            </a:r>
            <a:r>
              <a:rPr lang="de-AT" sz="2400" smtClean="0"/>
              <a:t>- Lexikondefinition</a:t>
            </a:r>
            <a:endParaRPr lang="en-US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1D56E0-CFB6-45C7-8DE6-B074657BE8B4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326247"/>
            <a:ext cx="7931224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hinsichtlich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seiner </a:t>
            </a:r>
            <a:r>
              <a:rPr kumimoji="0" lang="en-US" altLang="en-US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politischen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sozialen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Stellung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n-US" altLang="en-US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seiner/</a:t>
            </a:r>
            <a:r>
              <a:rPr kumimoji="0" lang="en-US" altLang="en-US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ihrer</a:t>
            </a:r>
            <a:r>
              <a:rPr kumimoji="0" lang="en-US" altLang="en-US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Handlungsfreiheit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nicht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von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jemandem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etwas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abhängig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"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eine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unabhängige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Frau,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Kontrollinstanz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“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souverän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frei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von der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Befehlsgewalt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eines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anderen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Staates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; </a:t>
            </a:r>
            <a:r>
              <a:rPr kumimoji="0" lang="en-US" altLang="en-US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autonom</a:t>
            </a:r>
            <a:endParaRPr kumimoji="0" lang="en-US" altLang="en-US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"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ein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unabhängiger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Staat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3147666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400" dirty="0" smtClean="0"/>
              <a:t>Konflikt FSG versus Gusenbauer</a:t>
            </a:r>
            <a:endParaRPr lang="en-US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de-AT" dirty="0" smtClean="0"/>
              <a:t>Gusenbauer: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AT" dirty="0" smtClean="0"/>
              <a:t>SPÖ Vorsitzender: 2000 – 2008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AT" dirty="0" smtClean="0"/>
              <a:t>Bundeskanzler: 2007 – 2008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AT" dirty="0" smtClean="0"/>
              <a:t>Gusenbauer: keine Gewerkschafter*innen mehr im Parlament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AT" dirty="0" smtClean="0"/>
              <a:t>FSG: massiver Widerstand dagegen!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AT" dirty="0" smtClean="0"/>
              <a:t>Konsequenz deswegen </a:t>
            </a:r>
            <a:r>
              <a:rPr lang="de-AT" smtClean="0"/>
              <a:t>(u.a.): Gusenbauer Rücktritt</a:t>
            </a:r>
            <a:endParaRPr lang="de-AT" dirty="0" smtClean="0"/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1D56E0-CFB6-45C7-8DE6-B074657BE8B4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548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dirty="0" smtClean="0"/>
              <a:t>„Gelbe Gewerkschaften“ (1. Republik)</a:t>
            </a:r>
            <a:endParaRPr lang="en-US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 smtClean="0"/>
              <a:t>„Unabhängige Gewerkschaften“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dirty="0" smtClean="0"/>
              <a:t>Leoben (Alpine Montan)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dirty="0" smtClean="0"/>
              <a:t>Finanziell unterstützt von der Heimwehr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dirty="0" smtClean="0"/>
              <a:t>Nach Wünschen der Unternehmensleitung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dirty="0" smtClean="0"/>
              <a:t>Quelle: Altenburger: Gewerkschaften in der 1. Republik, </a:t>
            </a:r>
            <a:r>
              <a:rPr lang="de-DE" dirty="0" err="1" smtClean="0"/>
              <a:t>Voegb</a:t>
            </a:r>
            <a:r>
              <a:rPr lang="de-DE" dirty="0" smtClean="0"/>
              <a:t>- Skriptum S. 94f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1D56E0-CFB6-45C7-8DE6-B074657BE8B4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4170274"/>
      </p:ext>
    </p:extLst>
  </p:cSld>
  <p:clrMapOvr>
    <a:masterClrMapping/>
  </p:clrMapOvr>
</p:sld>
</file>

<file path=ppt/theme/theme1.xml><?xml version="1.0" encoding="utf-8"?>
<a:theme xmlns:a="http://schemas.openxmlformats.org/drawingml/2006/main" name="Handout_KAG">
  <a:themeElements>
    <a:clrScheme name="Handout_KAG 1">
      <a:dk1>
        <a:srgbClr val="000000"/>
      </a:dk1>
      <a:lt1>
        <a:srgbClr val="FFFFFF"/>
      </a:lt1>
      <a:dk2>
        <a:srgbClr val="FFFFFF"/>
      </a:dk2>
      <a:lt2>
        <a:srgbClr val="DCDCDC"/>
      </a:lt2>
      <a:accent1>
        <a:srgbClr val="3F87CF"/>
      </a:accent1>
      <a:accent2>
        <a:srgbClr val="A0C4E8"/>
      </a:accent2>
      <a:accent3>
        <a:srgbClr val="FFFFFF"/>
      </a:accent3>
      <a:accent4>
        <a:srgbClr val="000000"/>
      </a:accent4>
      <a:accent5>
        <a:srgbClr val="AFC3E4"/>
      </a:accent5>
      <a:accent6>
        <a:srgbClr val="91B1D2"/>
      </a:accent6>
      <a:hlink>
        <a:srgbClr val="DAE8F6"/>
      </a:hlink>
      <a:folHlink>
        <a:srgbClr val="000000"/>
      </a:folHlink>
    </a:clrScheme>
    <a:fontScheme name="Handout_KAG">
      <a:majorFont>
        <a:latin typeface="Swis721 Lt BT"/>
        <a:ea typeface=""/>
        <a:cs typeface=""/>
      </a:majorFont>
      <a:minorFont>
        <a:latin typeface="Swis721 Md BT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Handout_KAG 1">
        <a:dk1>
          <a:srgbClr val="000000"/>
        </a:dk1>
        <a:lt1>
          <a:srgbClr val="FFFFFF"/>
        </a:lt1>
        <a:dk2>
          <a:srgbClr val="FFFFFF"/>
        </a:dk2>
        <a:lt2>
          <a:srgbClr val="DCDCDC"/>
        </a:lt2>
        <a:accent1>
          <a:srgbClr val="3F87CF"/>
        </a:accent1>
        <a:accent2>
          <a:srgbClr val="A0C4E8"/>
        </a:accent2>
        <a:accent3>
          <a:srgbClr val="FFFFFF"/>
        </a:accent3>
        <a:accent4>
          <a:srgbClr val="000000"/>
        </a:accent4>
        <a:accent5>
          <a:srgbClr val="AFC3E4"/>
        </a:accent5>
        <a:accent6>
          <a:srgbClr val="91B1D2"/>
        </a:accent6>
        <a:hlink>
          <a:srgbClr val="DAE8F6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Handout_KAG</Template>
  <TotalTime>0</TotalTime>
  <Words>153</Words>
  <Application>Microsoft Office PowerPoint</Application>
  <PresentationFormat>Bildschirmpräsentation (4:3)</PresentationFormat>
  <Paragraphs>38</Paragraphs>
  <Slides>9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Arial</vt:lpstr>
      <vt:lpstr>Swis721 Lt BT</vt:lpstr>
      <vt:lpstr>Swis721 Md BT</vt:lpstr>
      <vt:lpstr>Wingdings</vt:lpstr>
      <vt:lpstr>Handout_KAG</vt:lpstr>
      <vt:lpstr>Microsoft Excel-Arbeitsblatt</vt:lpstr>
      <vt:lpstr>Die Gewerkschaft der Privatangestellten  GPA</vt:lpstr>
      <vt:lpstr>GPA Bundesvorstand 2021</vt:lpstr>
      <vt:lpstr>GPA Bundesvorstand (m/f)</vt:lpstr>
      <vt:lpstr>BuVo Delegierungen</vt:lpstr>
      <vt:lpstr>Betriebsrät*innen (Deklariert)</vt:lpstr>
      <vt:lpstr>AUGE Betriebsrät*innen</vt:lpstr>
      <vt:lpstr>Unabhängig - Lexikondefinition</vt:lpstr>
      <vt:lpstr>Konflikt FSG versus Gusenbauer</vt:lpstr>
      <vt:lpstr>„Gelbe Gewerkschaften“ (1. Republik)</vt:lpstr>
    </vt:vector>
  </TitlesOfParts>
  <Company>RCM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 ist im Betriebsrat?</dc:title>
  <dc:creator>wkascf</dc:creator>
  <cp:lastModifiedBy>User</cp:lastModifiedBy>
  <cp:revision>355</cp:revision>
  <dcterms:created xsi:type="dcterms:W3CDTF">2006-01-05T15:16:04Z</dcterms:created>
  <dcterms:modified xsi:type="dcterms:W3CDTF">2021-05-06T12:54:06Z</dcterms:modified>
</cp:coreProperties>
</file>