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6" r:id="rId2"/>
    <p:sldId id="257" r:id="rId3"/>
    <p:sldId id="258" r:id="rId4"/>
    <p:sldId id="295" r:id="rId5"/>
    <p:sldId id="276" r:id="rId6"/>
    <p:sldId id="305" r:id="rId7"/>
    <p:sldId id="260" r:id="rId8"/>
    <p:sldId id="296" r:id="rId9"/>
    <p:sldId id="262" r:id="rId10"/>
    <p:sldId id="298" r:id="rId11"/>
    <p:sldId id="280" r:id="rId12"/>
    <p:sldId id="297" r:id="rId13"/>
    <p:sldId id="264" r:id="rId14"/>
    <p:sldId id="299" r:id="rId15"/>
    <p:sldId id="294" r:id="rId16"/>
    <p:sldId id="300" r:id="rId17"/>
    <p:sldId id="274" r:id="rId18"/>
    <p:sldId id="304" r:id="rId19"/>
    <p:sldId id="268" r:id="rId20"/>
    <p:sldId id="301" r:id="rId21"/>
    <p:sldId id="272" r:id="rId22"/>
    <p:sldId id="303" r:id="rId23"/>
    <p:sldId id="270" r:id="rId24"/>
    <p:sldId id="302" r:id="rId25"/>
    <p:sldId id="281" r:id="rId26"/>
  </p:sldIdLst>
  <p:sldSz cx="12192000" cy="6858000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1036"/>
    <a:srgbClr val="BC091B"/>
    <a:srgbClr val="000000"/>
    <a:srgbClr val="6465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94"/>
  </p:normalViewPr>
  <p:slideViewPr>
    <p:cSldViewPr>
      <p:cViewPr varScale="1">
        <p:scale>
          <a:sx n="116" d="100"/>
          <a:sy n="116" d="100"/>
        </p:scale>
        <p:origin x="108" y="4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FB61D-C26E-4802-9CBA-894210727D04}" type="datetimeFigureOut">
              <a:rPr lang="de-AT" smtClean="0"/>
              <a:t>16.11.2021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67E38-9029-42ED-AFCD-CF57FC6F7A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7005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Titelfolie ohne Bild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0" y="0"/>
            <a:ext cx="12216680" cy="3861048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95401" y="4417009"/>
            <a:ext cx="7632848" cy="45215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200" b="0">
                <a:latin typeface="+mj-lt"/>
                <a:ea typeface="Verdana" panose="020B0604030504040204" pitchFamily="34" charset="0"/>
              </a:defRPr>
            </a:lvl1pPr>
          </a:lstStyle>
          <a:p>
            <a:pPr lvl="0"/>
            <a:r>
              <a:rPr lang="de-DE" dirty="0"/>
              <a:t>Untertitel</a:t>
            </a:r>
            <a:endParaRPr lang="de-AT" dirty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699592" y="5209097"/>
            <a:ext cx="7632848" cy="45215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500" b="0">
                <a:latin typeface="+mj-lt"/>
                <a:ea typeface="Verdana" panose="020B0604030504040204" pitchFamily="34" charset="0"/>
              </a:defRPr>
            </a:lvl1pPr>
          </a:lstStyle>
          <a:p>
            <a:pPr lvl="0"/>
            <a:r>
              <a:rPr lang="de-DE" dirty="0"/>
              <a:t>Datum</a:t>
            </a:r>
            <a:endParaRPr lang="de-AT" dirty="0"/>
          </a:p>
        </p:txBody>
      </p:sp>
      <p:sp>
        <p:nvSpPr>
          <p:cNvPr id="7" name="Titelplatzhalter 2">
            <a:extLst>
              <a:ext uri="{FF2B5EF4-FFF2-40B4-BE49-F238E27FC236}">
                <a16:creationId xmlns:a16="http://schemas.microsoft.com/office/drawing/2014/main" id="{42B289A7-316E-A243-8CFC-350AD28A00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6847" y="425458"/>
            <a:ext cx="8959551" cy="1563382"/>
          </a:xfrm>
          <a:prstGeom prst="rect">
            <a:avLst/>
          </a:prstGeom>
        </p:spPr>
        <p:txBody>
          <a:bodyPr vert="horz" lIns="0" tIns="0" rIns="0" bIns="45720" rtlCol="0"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 err="1"/>
              <a:t>TITEl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87287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0" y="0"/>
            <a:ext cx="12216680" cy="3861048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platzhalter 2">
            <a:extLst>
              <a:ext uri="{FF2B5EF4-FFF2-40B4-BE49-F238E27FC236}">
                <a16:creationId xmlns:a16="http://schemas.microsoft.com/office/drawing/2014/main" id="{C0439349-AD15-7946-A98B-9FFB46DC78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6847" y="425458"/>
            <a:ext cx="3414937" cy="771294"/>
          </a:xfrm>
          <a:prstGeom prst="rect">
            <a:avLst/>
          </a:prstGeom>
        </p:spPr>
        <p:txBody>
          <a:bodyPr vert="horz" lIns="0" tIns="0" rIns="0" bIns="45720" rtlCol="0"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VIELEN DANK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0927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1103313" y="6245225"/>
            <a:ext cx="25558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C763F-D489-4F03-A305-16F28ECF82FA}" type="slidenum">
              <a:rPr lang="de-DE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82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 mit Bild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12216680" cy="3861048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platzhalter 2">
            <a:extLst>
              <a:ext uri="{FF2B5EF4-FFF2-40B4-BE49-F238E27FC236}">
                <a16:creationId xmlns:a16="http://schemas.microsoft.com/office/drawing/2014/main" id="{E8CFC022-9EAA-324E-800D-8EA56E2687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5401" y="4417009"/>
            <a:ext cx="7632848" cy="45215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200" b="0">
                <a:latin typeface="+mj-lt"/>
                <a:ea typeface="Verdana" panose="020B0604030504040204" pitchFamily="34" charset="0"/>
              </a:defRPr>
            </a:lvl1pPr>
          </a:lstStyle>
          <a:p>
            <a:pPr lvl="0"/>
            <a:r>
              <a:rPr lang="de-DE" dirty="0"/>
              <a:t>Untertitel</a:t>
            </a:r>
            <a:endParaRPr lang="de-AT" dirty="0"/>
          </a:p>
        </p:txBody>
      </p:sp>
      <p:sp>
        <p:nvSpPr>
          <p:cNvPr id="12" name="Titelplatzhalter 2">
            <a:extLst>
              <a:ext uri="{FF2B5EF4-FFF2-40B4-BE49-F238E27FC236}">
                <a16:creationId xmlns:a16="http://schemas.microsoft.com/office/drawing/2014/main" id="{ABED24AD-D3DC-E34D-B7DC-957DBD2D30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6847" y="426805"/>
            <a:ext cx="4927105" cy="1418019"/>
          </a:xfrm>
          <a:prstGeom prst="rect">
            <a:avLst/>
          </a:prstGeom>
        </p:spPr>
        <p:txBody>
          <a:bodyPr vert="horz" lIns="0" tIns="0" rIns="0" bIns="45720" rtlCol="0"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</a:t>
            </a:r>
            <a:endParaRPr lang="de-AT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1"/>
            <a:ext cx="6071320" cy="3861048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e-DE" dirty="0"/>
              <a:t>Titelseite Bild einfügen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699592" y="5209097"/>
            <a:ext cx="7632848" cy="45215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500" b="0">
                <a:latin typeface="+mj-lt"/>
                <a:ea typeface="Verdana" panose="020B0604030504040204" pitchFamily="34" charset="0"/>
              </a:defRPr>
            </a:lvl1pPr>
          </a:lstStyle>
          <a:p>
            <a:pPr lvl="0"/>
            <a:r>
              <a:rPr lang="de-DE" dirty="0"/>
              <a:t>Datum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951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_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platzhalter 2">
            <a:extLst>
              <a:ext uri="{FF2B5EF4-FFF2-40B4-BE49-F238E27FC236}">
                <a16:creationId xmlns:a16="http://schemas.microsoft.com/office/drawing/2014/main" id="{4F9F1D3D-A84F-8141-A535-6B88DC078D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6847" y="425458"/>
            <a:ext cx="9535617" cy="987318"/>
          </a:xfrm>
          <a:prstGeom prst="rect">
            <a:avLst/>
          </a:prstGeom>
        </p:spPr>
        <p:txBody>
          <a:bodyPr vert="horz" lIns="0" tIns="0" rIns="0" bIns="45720" rtlCol="0" anchor="t">
            <a:normAutofit/>
          </a:bodyPr>
          <a:lstStyle>
            <a:lvl1pPr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de-DE" dirty="0"/>
              <a:t>INHALTSVERZEICHNIS</a:t>
            </a:r>
            <a:endParaRPr lang="de-AT" dirty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767409" y="1995243"/>
            <a:ext cx="9505055" cy="3449981"/>
          </a:xfrm>
        </p:spPr>
        <p:txBody>
          <a:bodyPr>
            <a:noAutofit/>
          </a:bodyPr>
          <a:lstStyle>
            <a:lvl1pPr marL="514350" indent="-514350">
              <a:buClr>
                <a:srgbClr val="D61036"/>
              </a:buClr>
              <a:buSzPct val="100000"/>
              <a:buFont typeface="+mj-lt"/>
              <a:buAutoNum type="arabicPeriod"/>
              <a:defRPr sz="2600" b="0">
                <a:latin typeface="+mj-lt"/>
                <a:ea typeface="Verdana" panose="020B0604030504040204" pitchFamily="34" charset="0"/>
              </a:defRPr>
            </a:lvl1pPr>
            <a:lvl2pPr marL="800100" indent="-342900">
              <a:buClr>
                <a:srgbClr val="D61036"/>
              </a:buClr>
              <a:buSzPct val="100000"/>
              <a:buFont typeface="Symbol" panose="05050102010706020507" pitchFamily="18" charset="2"/>
              <a:buChar char="-"/>
              <a:defRPr baseline="0">
                <a:solidFill>
                  <a:schemeClr val="accent1"/>
                </a:solidFill>
              </a:defRPr>
            </a:lvl2pPr>
            <a:lvl3pPr>
              <a:defRPr/>
            </a:lvl3pPr>
          </a:lstStyle>
          <a:p>
            <a:pPr lvl="0"/>
            <a:r>
              <a:rPr lang="de-DE" dirty="0"/>
              <a:t>Text</a:t>
            </a:r>
          </a:p>
          <a:p>
            <a:pPr lvl="1"/>
            <a:r>
              <a:rPr lang="de-DE" dirty="0"/>
              <a:t>Text</a:t>
            </a:r>
          </a:p>
          <a:p>
            <a:pPr lvl="2"/>
            <a:r>
              <a:rPr lang="de-DE" dirty="0"/>
              <a:t>Text</a:t>
            </a:r>
          </a:p>
          <a:p>
            <a:pPr lvl="1"/>
            <a:endParaRPr lang="de-DE" dirty="0"/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6662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_Überschrift_Lauf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platzhalter 2">
            <a:extLst>
              <a:ext uri="{FF2B5EF4-FFF2-40B4-BE49-F238E27FC236}">
                <a16:creationId xmlns:a16="http://schemas.microsoft.com/office/drawing/2014/main" id="{4F9F1D3D-A84F-8141-A535-6B88DC078D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6847" y="425458"/>
            <a:ext cx="9535617" cy="987318"/>
          </a:xfrm>
          <a:prstGeom prst="rect">
            <a:avLst/>
          </a:prstGeom>
        </p:spPr>
        <p:txBody>
          <a:bodyPr vert="horz" lIns="0" tIns="0" rIns="0" bIns="45720" rtlCol="0" anchor="t">
            <a:normAutofit/>
          </a:bodyPr>
          <a:lstStyle>
            <a:lvl1pPr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de-DE" dirty="0"/>
              <a:t>Folie mit Aufzählung</a:t>
            </a:r>
            <a:endParaRPr lang="de-AT" dirty="0"/>
          </a:p>
        </p:txBody>
      </p:sp>
      <p:sp>
        <p:nvSpPr>
          <p:cNvPr id="5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767409" y="1995243"/>
            <a:ext cx="9505055" cy="3449981"/>
          </a:xfrm>
        </p:spPr>
        <p:txBody>
          <a:bodyPr>
            <a:noAutofit/>
          </a:bodyPr>
          <a:lstStyle>
            <a:lvl1pPr marL="342900" indent="-342900">
              <a:buClr>
                <a:srgbClr val="D61036"/>
              </a:buClr>
              <a:buSzPct val="125000"/>
              <a:buFont typeface="Arial" panose="020B0604020202020204" pitchFamily="34" charset="0"/>
              <a:buChar char="•"/>
              <a:defRPr sz="2600" b="0">
                <a:latin typeface="+mj-lt"/>
                <a:ea typeface="Verdana" panose="020B0604030504040204" pitchFamily="34" charset="0"/>
              </a:defRPr>
            </a:lvl1pPr>
            <a:lvl2pPr marL="800100" indent="-342900">
              <a:buClr>
                <a:srgbClr val="D61036"/>
              </a:buClr>
              <a:buSzPct val="100000"/>
              <a:buFont typeface="Symbol" panose="05050102010706020507" pitchFamily="18" charset="2"/>
              <a:buChar char="-"/>
              <a:defRPr baseline="0">
                <a:solidFill>
                  <a:schemeClr val="accent1"/>
                </a:solidFill>
              </a:defRPr>
            </a:lvl2pPr>
          </a:lstStyle>
          <a:p>
            <a:pPr lvl="0"/>
            <a:r>
              <a:rPr lang="de-DE" dirty="0"/>
              <a:t>Text</a:t>
            </a:r>
          </a:p>
          <a:p>
            <a:pPr lvl="1"/>
            <a:endParaRPr lang="de-DE" dirty="0"/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74278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_Lauf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platzhalter 2">
            <a:extLst>
              <a:ext uri="{FF2B5EF4-FFF2-40B4-BE49-F238E27FC236}">
                <a16:creationId xmlns:a16="http://schemas.microsoft.com/office/drawing/2014/main" id="{4F9F1D3D-A84F-8141-A535-6B88DC078D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6847" y="425458"/>
            <a:ext cx="9535617" cy="987318"/>
          </a:xfrm>
          <a:prstGeom prst="rect">
            <a:avLst/>
          </a:prstGeom>
        </p:spPr>
        <p:txBody>
          <a:bodyPr vert="horz" lIns="0" tIns="0" rIns="0" bIns="45720" rtlCol="0" anchor="t">
            <a:normAutofit/>
          </a:bodyPr>
          <a:lstStyle>
            <a:lvl1pPr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de-DE" dirty="0"/>
              <a:t>Folie mit Text</a:t>
            </a:r>
            <a:endParaRPr lang="de-AT" dirty="0"/>
          </a:p>
        </p:txBody>
      </p:sp>
      <p:sp>
        <p:nvSpPr>
          <p:cNvPr id="5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767409" y="1995243"/>
            <a:ext cx="9505055" cy="3449981"/>
          </a:xfrm>
        </p:spPr>
        <p:txBody>
          <a:bodyPr>
            <a:noAutofit/>
          </a:bodyPr>
          <a:lstStyle>
            <a:lvl1pPr marL="0" indent="0">
              <a:buClr>
                <a:srgbClr val="D61036"/>
              </a:buClr>
              <a:buSzPct val="125000"/>
              <a:buFontTx/>
              <a:buNone/>
              <a:defRPr sz="2600" b="0">
                <a:latin typeface="+mj-lt"/>
                <a:ea typeface="Verdana" panose="020B0604030504040204" pitchFamily="34" charset="0"/>
              </a:defRPr>
            </a:lvl1pPr>
            <a:lvl2pPr marL="800100" indent="-342900">
              <a:buClr>
                <a:srgbClr val="D61036"/>
              </a:buClr>
              <a:buSzPct val="100000"/>
              <a:buFont typeface="Symbol" panose="05050102010706020507" pitchFamily="18" charset="2"/>
              <a:buChar char="-"/>
              <a:defRPr baseline="0">
                <a:solidFill>
                  <a:schemeClr val="accent1"/>
                </a:solidFill>
              </a:defRPr>
            </a:lvl2pPr>
          </a:lstStyle>
          <a:p>
            <a:pPr lvl="0"/>
            <a:r>
              <a:rPr lang="de-DE" dirty="0"/>
              <a:t>Text</a:t>
            </a:r>
          </a:p>
          <a:p>
            <a:pPr lvl="1"/>
            <a:endParaRPr lang="de-DE" dirty="0"/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7879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_Überschrift/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2">
            <a:extLst>
              <a:ext uri="{FF2B5EF4-FFF2-40B4-BE49-F238E27FC236}">
                <a16:creationId xmlns:a16="http://schemas.microsoft.com/office/drawing/2014/main" id="{EEDF3FF6-3CB2-9B48-9CFD-7354789777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6847" y="425458"/>
            <a:ext cx="10975776" cy="987318"/>
          </a:xfrm>
          <a:prstGeom prst="rect">
            <a:avLst/>
          </a:prstGeom>
        </p:spPr>
        <p:txBody>
          <a:bodyPr vert="horz" lIns="0" tIns="0" rIns="0" bIns="45720" rtlCol="0" anchor="t">
            <a:noAutofit/>
          </a:bodyPr>
          <a:lstStyle>
            <a:lvl1pPr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de-DE" dirty="0"/>
              <a:t>Folie mit Aufzählung</a:t>
            </a:r>
            <a:endParaRPr lang="de-AT" dirty="0"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67409" y="1995243"/>
            <a:ext cx="5328591" cy="3449981"/>
          </a:xfrm>
        </p:spPr>
        <p:txBody>
          <a:bodyPr>
            <a:noAutofit/>
          </a:bodyPr>
          <a:lstStyle>
            <a:lvl1pPr marL="342900" indent="-342900">
              <a:buClr>
                <a:srgbClr val="D61036"/>
              </a:buClr>
              <a:buSzPct val="125000"/>
              <a:buFont typeface="Arial" panose="020B0604020202020204" pitchFamily="34" charset="0"/>
              <a:buChar char="•"/>
              <a:defRPr sz="2600" b="0">
                <a:latin typeface="+mj-lt"/>
                <a:ea typeface="Verdana" panose="020B0604030504040204" pitchFamily="34" charset="0"/>
              </a:defRPr>
            </a:lvl1pPr>
            <a:lvl2pPr marL="800100" indent="-342900">
              <a:buClr>
                <a:srgbClr val="D61036"/>
              </a:buClr>
              <a:buSzPct val="100000"/>
              <a:buFont typeface="Symbol" panose="05050102010706020507" pitchFamily="18" charset="2"/>
              <a:buChar char="-"/>
              <a:defRPr>
                <a:solidFill>
                  <a:schemeClr val="accent1"/>
                </a:solidFill>
              </a:defRPr>
            </a:lvl2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384032" y="1995243"/>
            <a:ext cx="5328591" cy="3449981"/>
          </a:xfrm>
        </p:spPr>
        <p:txBody>
          <a:bodyPr>
            <a:noAutofit/>
          </a:bodyPr>
          <a:lstStyle>
            <a:lvl1pPr marL="0" indent="0">
              <a:buClr>
                <a:srgbClr val="D61036"/>
              </a:buClr>
              <a:buSzPct val="150000"/>
              <a:buFontTx/>
              <a:buNone/>
              <a:defRPr sz="2600" b="0">
                <a:latin typeface="+mj-lt"/>
                <a:ea typeface="Verdana" panose="020B0604030504040204" pitchFamily="34" charset="0"/>
              </a:defRPr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6090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7_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feld 11"/>
          <p:cNvSpPr txBox="1"/>
          <p:nvPr userDrawn="1"/>
        </p:nvSpPr>
        <p:spPr>
          <a:xfrm>
            <a:off x="-1" y="6453336"/>
            <a:ext cx="1031809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C12382E1-D5BF-4899-83D8-F6C5661900EF}" type="slidenum">
              <a:rPr lang="de-AT" sz="700" smtClean="0">
                <a:solidFill>
                  <a:srgbClr val="646567"/>
                </a:solidFill>
                <a:latin typeface="+mj-lt"/>
              </a:rPr>
              <a:pPr algn="ctr"/>
              <a:t>‹Nr.›</a:t>
            </a:fld>
            <a:endParaRPr lang="de-AT" sz="700" dirty="0">
              <a:solidFill>
                <a:srgbClr val="646567"/>
              </a:solidFill>
              <a:latin typeface="+mj-lt"/>
            </a:endParaRPr>
          </a:p>
        </p:txBody>
      </p:sp>
      <p:sp>
        <p:nvSpPr>
          <p:cNvPr id="14" name="Titelplatzhalter 2">
            <a:extLst>
              <a:ext uri="{FF2B5EF4-FFF2-40B4-BE49-F238E27FC236}">
                <a16:creationId xmlns:a16="http://schemas.microsoft.com/office/drawing/2014/main" id="{0E1D57ED-3901-8643-8873-DD2158FC48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6847" y="425458"/>
            <a:ext cx="10975728" cy="987318"/>
          </a:xfrm>
          <a:prstGeom prst="rect">
            <a:avLst/>
          </a:prstGeom>
        </p:spPr>
        <p:txBody>
          <a:bodyPr vert="horz" lIns="0" tIns="0" rIns="0" bIns="45720" rtlCol="0" anchor="t">
            <a:noAutofit/>
          </a:bodyPr>
          <a:lstStyle>
            <a:lvl1pPr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de-DE" dirty="0"/>
              <a:t>Folie mit Text und Bild</a:t>
            </a:r>
            <a:endParaRPr lang="de-AT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3"/>
          </p:nvPr>
        </p:nvSpPr>
        <p:spPr>
          <a:xfrm>
            <a:off x="6456363" y="1995488"/>
            <a:ext cx="5256212" cy="3449736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de-DE" dirty="0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767409" y="1995243"/>
            <a:ext cx="5328591" cy="3449981"/>
          </a:xfrm>
        </p:spPr>
        <p:txBody>
          <a:bodyPr>
            <a:noAutofit/>
          </a:bodyPr>
          <a:lstStyle>
            <a:lvl1pPr marL="342900" indent="-342900">
              <a:buClr>
                <a:srgbClr val="D61036"/>
              </a:buClr>
              <a:buSzPct val="125000"/>
              <a:buFont typeface="Arial" panose="020B0604020202020204" pitchFamily="34" charset="0"/>
              <a:buChar char="•"/>
              <a:defRPr sz="2600" b="0">
                <a:latin typeface="+mj-lt"/>
                <a:ea typeface="Verdana" panose="020B0604030504040204" pitchFamily="34" charset="0"/>
              </a:defRPr>
            </a:lvl1pPr>
            <a:lvl2pPr marL="800100" indent="-342900">
              <a:buClr>
                <a:srgbClr val="D61036"/>
              </a:buClr>
              <a:buSzPct val="100000"/>
              <a:buFont typeface="Symbol" panose="05050102010706020507" pitchFamily="18" charset="2"/>
              <a:buChar char="-"/>
              <a:defRPr>
                <a:solidFill>
                  <a:schemeClr val="accent1"/>
                </a:solidFill>
              </a:defRPr>
            </a:lvl2pPr>
          </a:lstStyle>
          <a:p>
            <a:pPr lvl="0"/>
            <a:r>
              <a:rPr lang="de-DE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365595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Überschrift_Lauf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platzhalter 2">
            <a:extLst>
              <a:ext uri="{FF2B5EF4-FFF2-40B4-BE49-F238E27FC236}">
                <a16:creationId xmlns:a16="http://schemas.microsoft.com/office/drawing/2014/main" id="{4F9F1D3D-A84F-8141-A535-6B88DC078D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6847" y="425458"/>
            <a:ext cx="9535617" cy="523468"/>
          </a:xfrm>
          <a:prstGeom prst="rect">
            <a:avLst/>
          </a:prstGeom>
        </p:spPr>
        <p:txBody>
          <a:bodyPr vert="horz" lIns="0" tIns="0" rIns="0" bIns="45720" rtlCol="0" anchor="t">
            <a:normAutofit/>
          </a:bodyPr>
          <a:lstStyle>
            <a:lvl1pPr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de-DE" dirty="0"/>
              <a:t>Folie mit </a:t>
            </a:r>
            <a:r>
              <a:rPr lang="de-DE" dirty="0" err="1"/>
              <a:t>untertitel</a:t>
            </a:r>
            <a:endParaRPr lang="de-AT" dirty="0"/>
          </a:p>
        </p:txBody>
      </p:sp>
      <p:sp>
        <p:nvSpPr>
          <p:cNvPr id="5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743199" y="948926"/>
            <a:ext cx="9529265" cy="32823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 b="0">
                <a:latin typeface="+mj-lt"/>
                <a:ea typeface="Verdana" panose="020B0604030504040204" pitchFamily="34" charset="0"/>
              </a:defRPr>
            </a:lvl1pPr>
          </a:lstStyle>
          <a:p>
            <a:pPr lvl="0"/>
            <a:r>
              <a:rPr lang="de-DE" dirty="0"/>
              <a:t>Untertitel</a:t>
            </a:r>
            <a:endParaRPr lang="de-AT" dirty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767409" y="1995243"/>
            <a:ext cx="9505055" cy="3449981"/>
          </a:xfrm>
        </p:spPr>
        <p:txBody>
          <a:bodyPr>
            <a:noAutofit/>
          </a:bodyPr>
          <a:lstStyle>
            <a:lvl1pPr marL="342900" indent="-342900">
              <a:buClr>
                <a:srgbClr val="D61036"/>
              </a:buClr>
              <a:buSzPct val="125000"/>
              <a:buFont typeface="Arial" panose="020B0604020202020204" pitchFamily="34" charset="0"/>
              <a:buChar char="•"/>
              <a:defRPr sz="2600" b="0">
                <a:latin typeface="+mj-lt"/>
                <a:ea typeface="Verdana" panose="020B0604030504040204" pitchFamily="34" charset="0"/>
              </a:defRPr>
            </a:lvl1pPr>
            <a:lvl2pPr marL="800100" indent="-342900">
              <a:buClr>
                <a:srgbClr val="D61036"/>
              </a:buClr>
              <a:buSzPct val="100000"/>
              <a:buFont typeface="Symbol" panose="05050102010706020507" pitchFamily="18" charset="2"/>
              <a:buChar char="-"/>
              <a:defRPr baseline="0">
                <a:solidFill>
                  <a:schemeClr val="accent1"/>
                </a:solidFill>
              </a:defRPr>
            </a:lvl2pPr>
          </a:lstStyle>
          <a:p>
            <a:pPr lvl="0"/>
            <a:r>
              <a:rPr lang="de-DE" dirty="0"/>
              <a:t>Text</a:t>
            </a:r>
          </a:p>
          <a:p>
            <a:pPr lvl="1"/>
            <a:endParaRPr lang="de-DE" dirty="0"/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5357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_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0"/>
            <a:ext cx="12216680" cy="3861048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platzhalter 2">
            <a:extLst>
              <a:ext uri="{FF2B5EF4-FFF2-40B4-BE49-F238E27FC236}">
                <a16:creationId xmlns:a16="http://schemas.microsoft.com/office/drawing/2014/main" id="{C0439349-AD15-7946-A98B-9FFB46DC78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6847" y="425458"/>
            <a:ext cx="3414937" cy="771294"/>
          </a:xfrm>
          <a:prstGeom prst="rect">
            <a:avLst/>
          </a:prstGeom>
        </p:spPr>
        <p:txBody>
          <a:bodyPr vert="horz" lIns="0" tIns="0" rIns="0" bIns="45720" rtlCol="0"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VIELEN DANK</a:t>
            </a:r>
            <a:endParaRPr lang="de-AT" dirty="0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0256" y="210232"/>
            <a:ext cx="3581400" cy="344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728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36847" y="425458"/>
            <a:ext cx="8959551" cy="987318"/>
          </a:xfrm>
          <a:prstGeom prst="rect">
            <a:avLst/>
          </a:prstGeom>
        </p:spPr>
        <p:txBody>
          <a:bodyPr vert="horz" lIns="0" tIns="0" rIns="0" bIns="45720" rtlCol="0" anchor="t">
            <a:normAutofit/>
          </a:bodyPr>
          <a:lstStyle/>
          <a:p>
            <a:r>
              <a:rPr lang="de-DE" dirty="0"/>
              <a:t>TITELMASTERFORMAT</a:t>
            </a:r>
            <a:endParaRPr lang="de-AT" dirty="0"/>
          </a:p>
        </p:txBody>
      </p:sp>
      <p:sp>
        <p:nvSpPr>
          <p:cNvPr id="4" name="Textplatzhalter 3"/>
          <p:cNvSpPr>
            <a:spLocks noGrp="1" noChangeAspect="1"/>
          </p:cNvSpPr>
          <p:nvPr>
            <p:ph type="body" idx="1"/>
          </p:nvPr>
        </p:nvSpPr>
        <p:spPr>
          <a:xfrm>
            <a:off x="736849" y="1772818"/>
            <a:ext cx="8959550" cy="432047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AT" dirty="0"/>
              <a:t>Hier steht ein Text</a:t>
            </a:r>
          </a:p>
          <a:p>
            <a:pPr lvl="1"/>
            <a:r>
              <a:rPr lang="de-AT" dirty="0"/>
              <a:t>Ebene 1</a:t>
            </a:r>
          </a:p>
          <a:p>
            <a:pPr lvl="2"/>
            <a:r>
              <a:rPr lang="de-AT" dirty="0"/>
              <a:t>Ebene 2</a:t>
            </a:r>
          </a:p>
          <a:p>
            <a:pPr lvl="3"/>
            <a:r>
              <a:rPr lang="de-AT" dirty="0"/>
              <a:t>Ebene 3</a:t>
            </a:r>
          </a:p>
          <a:p>
            <a:pPr lvl="4"/>
            <a:r>
              <a:rPr lang="de-AT" dirty="0"/>
              <a:t>Ebene 4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FC1302C-8B2A-6B4C-BA83-7BD5AC99E551}"/>
              </a:ext>
            </a:extLst>
          </p:cNvPr>
          <p:cNvSpPr txBox="1"/>
          <p:nvPr userDrawn="1"/>
        </p:nvSpPr>
        <p:spPr>
          <a:xfrm>
            <a:off x="684813" y="6309320"/>
            <a:ext cx="36589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www.gpa.at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50C2CC2-0671-8847-9DC3-F16F817B041E}"/>
              </a:ext>
            </a:extLst>
          </p:cNvPr>
          <p:cNvSpPr txBox="1"/>
          <p:nvPr userDrawn="1"/>
        </p:nvSpPr>
        <p:spPr>
          <a:xfrm>
            <a:off x="-1" y="6458233"/>
            <a:ext cx="10318097" cy="979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C12382E1-D5BF-4899-83D8-F6C5661900EF}" type="slidenum">
              <a:rPr lang="de-AT" sz="700" smtClean="0">
                <a:solidFill>
                  <a:srgbClr val="646567"/>
                </a:solidFill>
                <a:latin typeface="+mj-lt"/>
              </a:rPr>
              <a:pPr algn="ctr"/>
              <a:t>‹Nr.›</a:t>
            </a:fld>
            <a:endParaRPr lang="de-AT" sz="700" dirty="0">
              <a:solidFill>
                <a:srgbClr val="646567"/>
              </a:solidFill>
              <a:latin typeface="+mj-lt"/>
            </a:endParaRP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5837014"/>
            <a:ext cx="1439807" cy="724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26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7" r:id="rId2"/>
    <p:sldLayoutId id="2147483659" r:id="rId3"/>
    <p:sldLayoutId id="2147483653" r:id="rId4"/>
    <p:sldLayoutId id="2147483662" r:id="rId5"/>
    <p:sldLayoutId id="2147483654" r:id="rId6"/>
    <p:sldLayoutId id="2147483655" r:id="rId7"/>
    <p:sldLayoutId id="2147483661" r:id="rId8"/>
    <p:sldLayoutId id="2147483656" r:id="rId9"/>
    <p:sldLayoutId id="2147483658" r:id="rId10"/>
    <p:sldLayoutId id="214748366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 cap="all" baseline="0">
          <a:solidFill>
            <a:srgbClr val="D61036"/>
          </a:solidFill>
          <a:latin typeface="+mj-lt"/>
          <a:ea typeface="Verdana" panose="020B0604030504040204" pitchFamily="34" charset="0"/>
          <a:cs typeface="Arial Black" panose="020B0A04020102020204" pitchFamily="34" charset="0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Clr>
          <a:srgbClr val="D61036"/>
        </a:buClr>
        <a:buSzPct val="125000"/>
        <a:buFont typeface="Arial" panose="020B0604020202020204" pitchFamily="34" charset="0"/>
        <a:buChar char="•"/>
        <a:defRPr sz="2600" kern="1200">
          <a:solidFill>
            <a:schemeClr val="accent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800100" indent="-342900" algn="l" defTabSz="914400" rtl="0" eaLnBrk="1" latinLnBrk="0" hangingPunct="1">
        <a:spcBef>
          <a:spcPct val="20000"/>
        </a:spcBef>
        <a:buClr>
          <a:srgbClr val="D61036"/>
        </a:buClr>
        <a:buFont typeface="Symbol" panose="05050102010706020507" pitchFamily="18" charset="2"/>
        <a:buChar char="-"/>
        <a:defRPr sz="2200" kern="1200" baseline="0">
          <a:solidFill>
            <a:schemeClr val="accent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Clr>
          <a:srgbClr val="D61036"/>
        </a:buClr>
        <a:buSzPct val="80000"/>
        <a:buFont typeface="Symbol" panose="05050102010706020507" pitchFamily="18" charset="2"/>
        <a:buChar char="-"/>
        <a:defRPr sz="2000" kern="1200" baseline="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D61036"/>
        </a:buClr>
        <a:buSzPct val="80000"/>
        <a:buFont typeface="Symbol" panose="05050102010706020507" pitchFamily="18" charset="2"/>
        <a:buChar char="-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D61036"/>
        </a:buClr>
        <a:buSzPct val="80000"/>
        <a:buFont typeface="Symbol" panose="05050102010706020507" pitchFamily="18" charset="2"/>
        <a:buChar char="-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spcBef>
          <a:spcPct val="20000"/>
        </a:spcBef>
        <a:buClr>
          <a:srgbClr val="D61036"/>
        </a:buClr>
        <a:buFont typeface="Symbol" panose="05050102010706020507" pitchFamily="18" charset="2"/>
        <a:buNone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rgbClr val="D61036"/>
        </a:buClr>
        <a:buFont typeface="Symbol" panose="05050102010706020507" pitchFamily="18" charset="2"/>
        <a:buChar char="-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rgbClr val="D61036"/>
        </a:buClr>
        <a:buFont typeface="Symbol" panose="05050102010706020507" pitchFamily="18" charset="2"/>
        <a:buChar char="-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Das Arbeitsprogramm der </a:t>
            </a:r>
            <a:br>
              <a:rPr lang="de-AT" dirty="0"/>
            </a:br>
            <a:r>
              <a:rPr lang="de-AT" dirty="0"/>
              <a:t>Gewerkschaft GPA für 2022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623392" y="4382052"/>
            <a:ext cx="7632848" cy="452151"/>
          </a:xfrm>
        </p:spPr>
        <p:txBody>
          <a:bodyPr/>
          <a:lstStyle/>
          <a:p>
            <a:pPr lvl="1">
              <a:buNone/>
              <a:defRPr/>
            </a:pPr>
            <a:r>
              <a:rPr lang="de-DE" dirty="0"/>
              <a:t>Präsentation am Bundesvorstand</a:t>
            </a:r>
          </a:p>
          <a:p>
            <a:pPr lvl="1">
              <a:buNone/>
              <a:defRPr/>
            </a:pPr>
            <a:r>
              <a:rPr lang="de-DE" dirty="0"/>
              <a:t>Agnes Streissler-Führer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1055440" y="5373216"/>
            <a:ext cx="7632848" cy="452151"/>
          </a:xfrm>
        </p:spPr>
        <p:txBody>
          <a:bodyPr/>
          <a:lstStyle/>
          <a:p>
            <a:r>
              <a:rPr lang="de-DE"/>
              <a:t>November </a:t>
            </a:r>
            <a:r>
              <a:rPr lang="de-DE" dirty="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4220251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736847" y="425458"/>
            <a:ext cx="10471721" cy="98731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de-DE" sz="3200" b="1" dirty="0">
                <a:ea typeface="Verdana"/>
              </a:rPr>
              <a:t>Wir </a:t>
            </a:r>
            <a:r>
              <a:rPr lang="de-AT" sz="3200" b="1" dirty="0">
                <a:ea typeface="Verdana"/>
              </a:rPr>
              <a:t>stärken die betriebliche Sozialpartnerschaft</a:t>
            </a:r>
            <a:r>
              <a:rPr lang="de-DE" dirty="0">
                <a:ea typeface="Verdana"/>
              </a:rPr>
              <a:t> – ausgewählte Projekte</a:t>
            </a:r>
            <a:endParaRPr lang="de-AT" sz="3200" b="1" dirty="0">
              <a:ea typeface="Verdana"/>
            </a:endParaRP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>
            <a:normAutofit/>
          </a:bodyPr>
          <a:lstStyle/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Zielzahl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: 50 BR Neugründungen im Jahr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Zielzahl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: 15 JVR Neugründungen im Jahr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Weiße Flecken systematisch bearbeiten: Kontakte aus KUA Anträgen für Initiativgespräche nutzen (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zB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OÖ)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Wir professionalisieren unsere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ArbeitgeberInnenkontakte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: Netzwerkanalyse, Branchenthemen, Anknüpfungspunkte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Länderstammtische der EBRs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62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F8521B-A553-4994-B120-C2DF886C1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Wir setzen uns für mehr Gerechtigkeit ein.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135444-69F8-4D32-9697-305F1CF00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Wir setzen uns auf allen Ebenen der Gesellschaft für mehr Gerechtigkeit ein.</a:t>
            </a:r>
          </a:p>
          <a:p>
            <a:pPr marL="0" indent="0">
              <a:buNone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Insbesondere betrifft das</a:t>
            </a:r>
            <a:b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Einkommen und Vermögen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Steuern und Investitionen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Arbeit und Arbeitszeit.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F22FF65-E83A-4491-8D21-CB19150852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7C763F-D489-4F03-A305-16F28ECF82F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7557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F8521B-A553-4994-B120-C2DF886C1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Wir setzen uns für mehr Gerechtigkeit ein</a:t>
            </a:r>
            <a:r>
              <a:rPr lang="de-DE" dirty="0">
                <a:ea typeface="Verdana"/>
              </a:rPr>
              <a:t> – ausgewählte Projekte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135444-69F8-4D32-9697-305F1CF00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Pflegekonzept: Gemeinnützigkeit verankern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Arbeitslosenversicherungsreform – in Prozess einbringen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inkl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Konzept für Selbstständige (gemeinsam mit IG Flex)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Umsetzung EU-Richtlinie „Whistleblowing“: Materialien, Beratung, Mitgestaltung nationaler Rechtssetzung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„Leistbares Wohnen“ mit IFES-Umfrage, PK: Wichtigkeit sozialer Wohnbau, Leistbarkeit auch im Alter, … (Wien)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Best Practice Beispiele Persönliche Assistenz am Arbeitsplatz (Landesvorstand Salzburg)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Laufendes Monitoring der EU- Politik und Aktivitäten zu „Fairen Mindestlöhnen“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weiter Fortsetzung zum Thema Millionärssteuer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F22FF65-E83A-4491-8D21-CB19150852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7C763F-D489-4F03-A305-16F28ECF82FA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2233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de-AT" sz="2900" b="1" dirty="0">
                <a:ea typeface="Verdana"/>
              </a:rPr>
              <a:t>Die Arbeitswelt ist zur Hälfte weiblich – wir setzen uns für Gleichstellung ein.</a:t>
            </a:r>
            <a:endParaRPr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Die Gewerkschaft GPA ist eine stark weibliche Gewerkschaft. Das müssen wir sichtbarer machen und offensiver bewerben.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Wir fördern Gender Mainstreaming. Das heißt, wir hinterfragen konsequent, wie sich Maßnahmen und Politiken qualitativ und quantitativ auf die Geschlechter auswirken. 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Daraus entwickeln wir Vorschläge und Forderungen, wie Nachteile ausgeglichen werden können.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Vor allem aber braucht es auch handfeste Instrumente</a:t>
            </a: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und umsetzbare Maßnahmen sowohl</a:t>
            </a: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in der betrieblichen Praxis </a:t>
            </a: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als auch auf individueller Ebene</a:t>
            </a: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um den bestehenden Gap zu schließen.</a:t>
            </a:r>
            <a:endParaRPr lang="de-AT" sz="2000" dirty="0">
              <a:latin typeface="Arial" panose="020B0604020202020204" pitchFamily="34" charset="0"/>
              <a:ea typeface="Verdan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736847" y="425458"/>
            <a:ext cx="10183689" cy="98731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de-AT" sz="2900" b="1" dirty="0">
                <a:ea typeface="Verdana"/>
              </a:rPr>
              <a:t>Die Arbeitswelt ist zur Hälfte weiblich – wir setzen uns für Gleichstellung ein</a:t>
            </a:r>
            <a:r>
              <a:rPr lang="de-DE" sz="2900" dirty="0">
                <a:ea typeface="Verdana"/>
              </a:rPr>
              <a:t> – ausgewählte Projekte</a:t>
            </a:r>
            <a:endParaRPr sz="2900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736847" y="1628800"/>
            <a:ext cx="8959550" cy="4320478"/>
          </a:xfrm>
        </p:spPr>
        <p:txBody>
          <a:bodyPr/>
          <a:lstStyle/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Aktionen rund um den 8. März und den </a:t>
            </a:r>
            <a:r>
              <a:rPr lang="de-DE" sz="2000" dirty="0" err="1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Equal</a:t>
            </a: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Pay Day: Verteilaktionen, Gesprächsaktionen, … (</a:t>
            </a:r>
            <a:r>
              <a:rPr lang="de-DE" sz="2000" dirty="0" err="1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zB</a:t>
            </a: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Tirol, Salzburg)</a:t>
            </a: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Mentoring Programm für neue Funktionärinnen</a:t>
            </a: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Netzwerk Frauenbeauftragte</a:t>
            </a: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pro Quartal eine medienwirksame Forderung für typische „Frauenbranchen“</a:t>
            </a: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Digitales Mitgliederbindungsprojekt der Bundesfrauen: aktuelle Themen strategisch über </a:t>
            </a:r>
            <a:r>
              <a:rPr lang="de-DE" sz="2000" dirty="0" err="1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Social</a:t>
            </a: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Media Kanäle</a:t>
            </a: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Check von Interviews rund um 8. März: Wer sagt etwas über höhere Fraueneinkommen und wer davon ist Gewerkschaftsmitglied? </a:t>
            </a:r>
            <a:endParaRPr lang="de-AT" sz="2000" dirty="0">
              <a:latin typeface="Arial" panose="020B0604020202020204" pitchFamily="34" charset="0"/>
              <a:ea typeface="Verdan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766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de-AT" sz="3200" b="1" dirty="0">
                <a:ea typeface="Verdana"/>
              </a:rPr>
              <a:t>Wir modernisieren unsere Kollektivverträge.</a:t>
            </a:r>
            <a:endParaRPr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736847" y="1499595"/>
            <a:ext cx="10209804" cy="4932947"/>
          </a:xfrm>
        </p:spPr>
        <p:txBody>
          <a:bodyPr/>
          <a:lstStyle/>
          <a:p>
            <a:pPr marL="360000" indent="-360000">
              <a:lnSpc>
                <a:spcPct val="11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Die Arbeitswelt verändert sich</a:t>
            </a: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:</a:t>
            </a: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</a:t>
            </a: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Es</a:t>
            </a: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kommen neue Berufsbilder, Kompetenzen und Organisationsformen hinzu.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lnSpc>
                <a:spcPct val="11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Unsere Kollektivverträge müssen diese Veränderungen abbilden und auch in einer sich laufend verändernden Welt eine klare Richtschnur für Beschäftigte und </a:t>
            </a:r>
            <a:r>
              <a:rPr lang="de-DE" sz="2000" dirty="0" err="1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BetriebsrätInnen</a:t>
            </a: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bieten.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lnSpc>
                <a:spcPct val="11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Die Anforderungen sind hier je nach Branche (Handel, Soziales, Finance, Industrie, …) unterschiedlich und erfordern hohe Branchenexpertise.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lnSpc>
                <a:spcPct val="11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Wichtig ist es die erzielten Erfolge klar an Mitglieder zu kommunizieren </a:t>
            </a:r>
            <a:r>
              <a:rPr lang="de-DE" sz="2000" dirty="0" err="1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bzw</a:t>
            </a: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zur Mitgliedergewinnung einzusetzen.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736847" y="425458"/>
            <a:ext cx="9967665" cy="98731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de-AT" sz="3200" b="1" dirty="0">
                <a:ea typeface="Verdana"/>
              </a:rPr>
              <a:t>Wir modernisieren unsere Kollektivverträge</a:t>
            </a:r>
            <a:r>
              <a:rPr lang="de-DE" dirty="0">
                <a:ea typeface="Verdana"/>
              </a:rPr>
              <a:t> – ausgewählte Projekte</a:t>
            </a:r>
            <a:endParaRPr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736847" y="1499595"/>
            <a:ext cx="10209804" cy="4932947"/>
          </a:xfrm>
        </p:spPr>
        <p:txBody>
          <a:bodyPr>
            <a:normAutofit fontScale="92500" lnSpcReduction="10000"/>
          </a:bodyPr>
          <a:lstStyle/>
          <a:p>
            <a:pPr marL="360000" indent="-360000">
              <a:lnSpc>
                <a:spcPct val="11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2022 wollen wir weitere zehn KVs über ein Mindestgehalt von 1.700 Euro bringen.</a:t>
            </a:r>
          </a:p>
          <a:p>
            <a:pPr marL="360000" indent="-360000">
              <a:lnSpc>
                <a:spcPct val="11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mindestens 1 KV mit Rechtsanspruch Lehre mit Matura</a:t>
            </a:r>
          </a:p>
          <a:p>
            <a:pPr marL="360000" indent="-360000">
              <a:lnSpc>
                <a:spcPct val="11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Mobiles / „remote“ Arbeiten in den KVs abbilden – Beratungs- und Schulungsangebote dazu</a:t>
            </a:r>
          </a:p>
          <a:p>
            <a:pPr marL="360000" indent="-360000">
              <a:lnSpc>
                <a:spcPct val="11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Agiles Arbeiten und Entlohnungssystematiken</a:t>
            </a:r>
          </a:p>
          <a:p>
            <a:pPr marL="360000" indent="-360000">
              <a:lnSpc>
                <a:spcPct val="11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Innovative Arbeitszeitmodelle: branchenübergreifender Austausch, branchenspezifische Entwicklungen</a:t>
            </a:r>
          </a:p>
          <a:p>
            <a:pPr marL="360000" indent="-360000">
              <a:lnSpc>
                <a:spcPct val="11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Modernisierung Dienstrecht Sozialversicherung</a:t>
            </a:r>
          </a:p>
          <a:p>
            <a:pPr marL="360000" indent="-360000">
              <a:lnSpc>
                <a:spcPct val="11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Ausbau KV-Fläche im SWÖ</a:t>
            </a:r>
          </a:p>
          <a:p>
            <a:pPr marL="360000" indent="-360000">
              <a:lnSpc>
                <a:spcPct val="11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Ausbildungsfonds in der IT Wirtschaft</a:t>
            </a:r>
          </a:p>
        </p:txBody>
      </p:sp>
    </p:spTree>
    <p:extLst>
      <p:ext uri="{BB962C8B-B14F-4D97-AF65-F5344CB8AC3E}">
        <p14:creationId xmlns:p14="http://schemas.microsoft.com/office/powerpoint/2010/main" val="1996769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736847" y="425458"/>
            <a:ext cx="10543729" cy="98731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de-DE" sz="3200" b="1" i="0" u="none" strike="noStrike" spc="0" dirty="0">
                <a:solidFill>
                  <a:schemeClr val="accent2"/>
                </a:solidFill>
                <a:ea typeface="Verdana"/>
                <a:cs typeface="Verdana"/>
              </a:rPr>
              <a:t>Wir lernen aus der Krise - Nachhaltigkeit als gewerkschaftliches Rezept.</a:t>
            </a:r>
            <a:endParaRPr sz="3200" dirty="0">
              <a:solidFill>
                <a:schemeClr val="accent2"/>
              </a:solidFill>
              <a:ea typeface="Verdana"/>
              <a:cs typeface="Verdana"/>
            </a:endParaRP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736847" y="1628800"/>
            <a:ext cx="8959550" cy="4320478"/>
          </a:xfrm>
        </p:spPr>
        <p:txBody>
          <a:bodyPr>
            <a:normAutofit/>
          </a:bodyPr>
          <a:lstStyle/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Umwelt- und Klimaschutz sind für ArbeitnehmerInnen entscheidend für ein gutes Leben </a:t>
            </a:r>
            <a:r>
              <a:rPr lang="de-AT" sz="2000" dirty="0">
                <a:solidFill>
                  <a:srgbClr val="000000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und stellen für die Gewerkschaft GPA daher ein wichtiges Kalkül bei strategischen Entscheidungen dar.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solidFill>
                  <a:srgbClr val="000000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Mit diesem Schwerpunkt sollte es auch möglich sein die Altersgruppe der unter 30-Jährigen besser zu erreichen.</a:t>
            </a:r>
            <a:endParaRPr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solidFill>
                  <a:srgbClr val="000000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Nachhaltigke</a:t>
            </a: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it bezieht sich aber nicht nur auf Umwelt, sondern hat auch wirtschaftliche und soziale Dimensionen. Für uns heißt das insbesondere Fairness und sozialer Dialog.</a:t>
            </a: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Gerade die Corona-Krise hat gezeigt, wie wichtig es ist gesamtgesellschaftliche und generationenübergreifende Verantwortung nicht nur auf Umweltthemen zu beziehen: Es geht um Verteilung, Chancen für die Jugend (Vermeidung einer "lost </a:t>
            </a:r>
            <a:r>
              <a:rPr lang="de-AT" sz="2000" dirty="0" err="1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generation</a:t>
            </a: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"), neue Arbeitsformen und ihre Auswirkungen auf Arbeitsmarkt und Psychosoziales.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736847" y="425458"/>
            <a:ext cx="10759753" cy="98731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de-DE" sz="3200" b="1" i="0" u="none" strike="noStrike" spc="0" dirty="0">
                <a:solidFill>
                  <a:schemeClr val="accent2"/>
                </a:solidFill>
                <a:ea typeface="Verdana"/>
                <a:cs typeface="Verdana"/>
              </a:rPr>
              <a:t>Wir lernen aus der Krise - Nachhaltigkeit als gewerkschaftliches Rezept </a:t>
            </a:r>
            <a:r>
              <a:rPr lang="de-DE" dirty="0">
                <a:solidFill>
                  <a:schemeClr val="accent2"/>
                </a:solidFill>
                <a:ea typeface="Verdana"/>
              </a:rPr>
              <a:t> – ausgewählte Projekte</a:t>
            </a:r>
            <a:endParaRPr sz="3200" dirty="0">
              <a:solidFill>
                <a:schemeClr val="accent2"/>
              </a:solidFill>
              <a:ea typeface="Verdana"/>
              <a:cs typeface="Verdana"/>
            </a:endParaRP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>
            <a:normAutofit/>
          </a:bodyPr>
          <a:lstStyle/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Just Transition / Klimakrise: Workshops auf Branchenebenen, Thematisierung und gewerkschaftliche Positionierung in Jugendarbeit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Gerechte Staatsfinanzierung – Nein zur Austerität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Wie machen es andere – Beobachtung EU und nationale Politiken / Gewerkschaften in anderen EU-Ländern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Umgang mit Gesundheitsdaten im Betrieb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intern: Weiterentwicklung der Professionalisierung unserer Controlling-Systeme (Risikomanagement, Rollierendes Arbeitsprogramm)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endParaRPr lang="de-DE" sz="2000" dirty="0">
              <a:latin typeface="Arial" panose="020B0604020202020204" pitchFamily="34" charset="0"/>
              <a:ea typeface="Verdana"/>
              <a:cs typeface="Arial" panose="020B0604020202020204" pitchFamily="34" charset="0"/>
            </a:endParaRP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endParaRPr lang="de-AT" sz="2000" dirty="0">
              <a:latin typeface="Arial" panose="020B0604020202020204" pitchFamily="34" charset="0"/>
              <a:ea typeface="Verdan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669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de-AT" sz="3200" b="1" dirty="0">
                <a:ea typeface="Verdana"/>
              </a:rPr>
              <a:t>Wir sind die Digitalisierungsgewerkschaft.</a:t>
            </a:r>
            <a:endParaRPr dirty="0"/>
          </a:p>
        </p:txBody>
      </p:sp>
      <p:sp>
        <p:nvSpPr>
          <p:cNvPr id="5" name="Inhaltsplatzhalter 2"/>
          <p:cNvSpPr>
            <a:spLocks noGrp="1"/>
          </p:cNvSpPr>
          <p:nvPr/>
        </p:nvSpPr>
        <p:spPr bwMode="auto">
          <a:xfrm>
            <a:off x="736847" y="1484784"/>
            <a:ext cx="10309412" cy="49960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solidFill>
                  <a:schemeClr val="accent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Wir müssen als Gewerkschaft Digitalisierung dort umsetzen und leben, wo es sinnvoll ist.</a:t>
            </a:r>
            <a:endParaRPr sz="2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solidFill>
                  <a:schemeClr val="accent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Wir verfolgen dabei einen konsequenten „Human in Command“ Ansatz</a:t>
            </a:r>
            <a:r>
              <a:rPr lang="de-AT" sz="2000" dirty="0">
                <a:solidFill>
                  <a:schemeClr val="accent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, das heißt,</a:t>
            </a:r>
            <a:r>
              <a:rPr lang="de-DE" sz="2000" dirty="0">
                <a:solidFill>
                  <a:schemeClr val="accent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der Mensch muss</a:t>
            </a:r>
            <a:r>
              <a:rPr lang="de-AT" sz="2000" dirty="0">
                <a:solidFill>
                  <a:schemeClr val="accent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(auch in einer Welt des zunehmenden Maschinenlernens)</a:t>
            </a:r>
            <a:r>
              <a:rPr lang="de-DE" sz="2000" dirty="0">
                <a:solidFill>
                  <a:schemeClr val="accent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immer in der Entscheidungshoheit bleiben.</a:t>
            </a:r>
            <a:endParaRPr lang="de-AT" sz="2000" dirty="0">
              <a:solidFill>
                <a:schemeClr val="accent1"/>
              </a:solidFill>
              <a:latin typeface="Arial" panose="020B0604020202020204" pitchFamily="34" charset="0"/>
              <a:ea typeface="Verdana"/>
              <a:cs typeface="Arial" panose="020B0604020202020204" pitchFamily="34" charset="0"/>
            </a:endParaRP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solidFill>
                  <a:schemeClr val="accent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Es braucht betrieblich und überbetrieblich einen konstruktiven Digitalisierungsdialog mit ArbeitgeberInnen: Unternehmen brauchen „</a:t>
            </a:r>
            <a:r>
              <a:rPr lang="de-AT" sz="2000" dirty="0" err="1">
                <a:solidFill>
                  <a:schemeClr val="accent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digi</a:t>
            </a:r>
            <a:r>
              <a:rPr lang="de-AT" sz="2000" dirty="0">
                <a:solidFill>
                  <a:schemeClr val="accent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-fitte“ ArbeitnehmerInnen, Digitalisierung darf andererseits kein Widerspruch zu Guter Arbeit sein.</a:t>
            </a:r>
            <a:endParaRPr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solidFill>
                  <a:schemeClr val="accent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Wie verändert sich Mitbestimmung in der digitalen Welt, wie kann die Digitalisierung selbst für neue Mitbestimmungsmodelle genützt werden?</a:t>
            </a:r>
            <a:endParaRPr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de-AT" dirty="0"/>
              <a:t>Die strategischen Ziele der GPA für 2022</a:t>
            </a:r>
            <a:endParaRPr lang="de-DE" dirty="0"/>
          </a:p>
        </p:txBody>
      </p:sp>
      <p:grpSp>
        <p:nvGrpSpPr>
          <p:cNvPr id="5" name="Diagramm 5"/>
          <p:cNvGrpSpPr/>
          <p:nvPr/>
        </p:nvGrpSpPr>
        <p:grpSpPr bwMode="auto">
          <a:xfrm>
            <a:off x="775141" y="1016155"/>
            <a:ext cx="10818123" cy="5398355"/>
            <a:chOff x="-1142917" y="14956"/>
            <a:chExt cx="10687218" cy="5398355"/>
          </a:xfrm>
        </p:grpSpPr>
        <p:sp>
          <p:nvSpPr>
            <p:cNvPr id="6" name="Oval 3"/>
            <p:cNvSpPr/>
            <p:nvPr/>
          </p:nvSpPr>
          <p:spPr bwMode="auto">
            <a:xfrm>
              <a:off x="3215342" y="2075478"/>
              <a:ext cx="1443982" cy="1443982"/>
            </a:xfrm>
            <a:prstGeom prst="ellipse">
              <a:avLst/>
            </a:prstGeom>
            <a:solidFill>
              <a:srgbClr val="DB555F"/>
            </a:soli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  <a:miter lim="800000"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600" b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Wir wollen wachsen</a:t>
              </a:r>
              <a:endParaRPr/>
            </a:p>
          </p:txBody>
        </p:sp>
        <p:sp>
          <p:nvSpPr>
            <p:cNvPr id="7" name="Pfeil: nach rechts 4"/>
            <p:cNvSpPr/>
            <p:nvPr/>
          </p:nvSpPr>
          <p:spPr bwMode="auto">
            <a:xfrm rot="16199998">
              <a:off x="3699046" y="1393889"/>
              <a:ext cx="476575" cy="490954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1">
                <a:tint val="6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0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Oval 5"/>
            <p:cNvSpPr/>
            <p:nvPr/>
          </p:nvSpPr>
          <p:spPr bwMode="auto">
            <a:xfrm>
              <a:off x="1865648" y="14956"/>
              <a:ext cx="1996519" cy="1155186"/>
            </a:xfrm>
            <a:prstGeom prst="ellipse">
              <a:avLst/>
            </a:prstGeom>
            <a:gradFill rotWithShape="0">
              <a:gsLst>
                <a:gs pos="0">
                  <a:srgbClr val="DB555F">
                    <a:tint val="66000"/>
                    <a:satMod val="160000"/>
                  </a:srgbClr>
                </a:gs>
                <a:gs pos="50000">
                  <a:srgbClr val="DB555F">
                    <a:tint val="44500"/>
                    <a:satMod val="160000"/>
                  </a:srgbClr>
                </a:gs>
                <a:gs pos="100000">
                  <a:srgbClr val="DB555F">
                    <a:tint val="23500"/>
                    <a:satMod val="160000"/>
                  </a:srgbClr>
                </a:gs>
              </a:gsLst>
              <a:path path="circle"/>
            </a:gra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  <a:miter lim="800000"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000" b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Wir machen BetriebsrätInnen zu GewerkschafterInnen</a:t>
              </a:r>
              <a:endParaRPr/>
            </a:p>
          </p:txBody>
        </p:sp>
        <p:sp>
          <p:nvSpPr>
            <p:cNvPr id="9" name="Pfeil: nach rechts 6"/>
            <p:cNvSpPr/>
            <p:nvPr/>
          </p:nvSpPr>
          <p:spPr bwMode="auto">
            <a:xfrm rot="19313191">
              <a:off x="4655672" y="1720516"/>
              <a:ext cx="683140" cy="490954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1">
                <a:tint val="6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0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Oval 7"/>
            <p:cNvSpPr/>
            <p:nvPr/>
          </p:nvSpPr>
          <p:spPr bwMode="auto">
            <a:xfrm>
              <a:off x="6816750" y="431116"/>
              <a:ext cx="1996519" cy="1155186"/>
            </a:xfrm>
            <a:prstGeom prst="ellipse">
              <a:avLst/>
            </a:prstGeom>
            <a:gradFill rotWithShape="0">
              <a:gsLst>
                <a:gs pos="0">
                  <a:srgbClr val="DB555F">
                    <a:tint val="66000"/>
                    <a:satMod val="160000"/>
                  </a:srgbClr>
                </a:gs>
                <a:gs pos="50000">
                  <a:srgbClr val="DB555F">
                    <a:tint val="44500"/>
                    <a:satMod val="160000"/>
                  </a:srgbClr>
                </a:gs>
                <a:gs pos="100000">
                  <a:srgbClr val="DB555F">
                    <a:tint val="23500"/>
                    <a:satMod val="160000"/>
                  </a:srgbClr>
                </a:gs>
              </a:gsLst>
              <a:path path="circle"/>
            </a:gra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  <a:miter lim="800000"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000" b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Wir stärken die betriebliche Sozialpartnerschaft.</a:t>
              </a:r>
              <a:endParaRPr/>
            </a:p>
          </p:txBody>
        </p:sp>
        <p:sp>
          <p:nvSpPr>
            <p:cNvPr id="11" name="Pfeil: nach rechts 8"/>
            <p:cNvSpPr/>
            <p:nvPr/>
          </p:nvSpPr>
          <p:spPr bwMode="auto">
            <a:xfrm rot="21013464">
              <a:off x="4807724" y="2330009"/>
              <a:ext cx="830898" cy="490954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1">
                <a:tint val="6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0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Oval 9"/>
            <p:cNvSpPr/>
            <p:nvPr/>
          </p:nvSpPr>
          <p:spPr bwMode="auto">
            <a:xfrm>
              <a:off x="7547782" y="1794946"/>
              <a:ext cx="1996519" cy="1155186"/>
            </a:xfrm>
            <a:prstGeom prst="ellipse">
              <a:avLst/>
            </a:prstGeom>
            <a:gradFill rotWithShape="0">
              <a:gsLst>
                <a:gs pos="0">
                  <a:srgbClr val="DB555F">
                    <a:tint val="66000"/>
                    <a:satMod val="160000"/>
                  </a:srgbClr>
                </a:gs>
                <a:gs pos="50000">
                  <a:srgbClr val="DB555F">
                    <a:tint val="44500"/>
                    <a:satMod val="160000"/>
                  </a:srgbClr>
                </a:gs>
                <a:gs pos="100000">
                  <a:srgbClr val="DB555F">
                    <a:tint val="23500"/>
                    <a:satMod val="160000"/>
                  </a:srgbClr>
                </a:gs>
              </a:gsLst>
              <a:path path="circle"/>
            </a:gra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  <a:miter lim="800000"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000" b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Die Arbeitswelt ist zur Hälfte weiblich – wir gleichen Nachteile aus.</a:t>
              </a:r>
              <a:endParaRPr/>
            </a:p>
          </p:txBody>
        </p:sp>
        <p:sp>
          <p:nvSpPr>
            <p:cNvPr id="13" name="Pfeil: nach rechts 10"/>
            <p:cNvSpPr/>
            <p:nvPr/>
          </p:nvSpPr>
          <p:spPr bwMode="auto">
            <a:xfrm rot="1422203">
              <a:off x="4658668" y="3069525"/>
              <a:ext cx="907628" cy="490954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1">
                <a:tint val="6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0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4" name="Oval 11"/>
            <p:cNvSpPr/>
            <p:nvPr/>
          </p:nvSpPr>
          <p:spPr bwMode="auto">
            <a:xfrm>
              <a:off x="6816750" y="3229156"/>
              <a:ext cx="1996519" cy="1175183"/>
            </a:xfrm>
            <a:prstGeom prst="ellipse">
              <a:avLst/>
            </a:prstGeom>
            <a:gradFill rotWithShape="0">
              <a:gsLst>
                <a:gs pos="0">
                  <a:srgbClr val="DB555F">
                    <a:tint val="66000"/>
                    <a:satMod val="160000"/>
                  </a:srgbClr>
                </a:gs>
                <a:gs pos="50000">
                  <a:srgbClr val="DB555F">
                    <a:tint val="44500"/>
                    <a:satMod val="160000"/>
                  </a:srgbClr>
                </a:gs>
                <a:gs pos="100000">
                  <a:srgbClr val="DB555F">
                    <a:tint val="23500"/>
                    <a:satMod val="160000"/>
                  </a:srgbClr>
                </a:gs>
              </a:gsLst>
              <a:path path="circle"/>
            </a:gra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  <a:miter lim="800000"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000" b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Wir modernisieren unsere Kollektivverträge.</a:t>
              </a:r>
              <a:endParaRPr/>
            </a:p>
          </p:txBody>
        </p:sp>
        <p:sp>
          <p:nvSpPr>
            <p:cNvPr id="15" name="Pfeil: nach rechts 12"/>
            <p:cNvSpPr/>
            <p:nvPr/>
          </p:nvSpPr>
          <p:spPr bwMode="auto">
            <a:xfrm rot="3926400">
              <a:off x="4171489" y="3631635"/>
              <a:ext cx="518352" cy="490954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1">
                <a:tint val="6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0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Oval 13"/>
            <p:cNvSpPr/>
            <p:nvPr/>
          </p:nvSpPr>
          <p:spPr bwMode="auto">
            <a:xfrm>
              <a:off x="4564588" y="4258125"/>
              <a:ext cx="1996519" cy="1155186"/>
            </a:xfrm>
            <a:prstGeom prst="ellipse">
              <a:avLst/>
            </a:prstGeom>
            <a:gradFill rotWithShape="0">
              <a:gsLst>
                <a:gs pos="0">
                  <a:srgbClr val="DB555F">
                    <a:tint val="66000"/>
                    <a:satMod val="160000"/>
                  </a:srgbClr>
                </a:gs>
                <a:gs pos="50000">
                  <a:srgbClr val="DB555F">
                    <a:tint val="44500"/>
                    <a:satMod val="160000"/>
                  </a:srgbClr>
                </a:gs>
                <a:gs pos="100000">
                  <a:srgbClr val="DB555F">
                    <a:tint val="23500"/>
                    <a:satMod val="160000"/>
                  </a:srgbClr>
                </a:gs>
              </a:gsLst>
              <a:path path="circle"/>
            </a:gra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  <a:miter lim="800000"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000" b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Wir sind die Digitalisierungs-gewerkschaft</a:t>
              </a:r>
              <a:endParaRPr/>
            </a:p>
          </p:txBody>
        </p:sp>
        <p:sp>
          <p:nvSpPr>
            <p:cNvPr id="17" name="Pfeil: nach rechts 14"/>
            <p:cNvSpPr/>
            <p:nvPr/>
          </p:nvSpPr>
          <p:spPr bwMode="auto">
            <a:xfrm rot="7290108">
              <a:off x="3009065" y="3607093"/>
              <a:ext cx="563312" cy="490954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1">
                <a:tint val="6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rot="10800000"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0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" name="Oval 15"/>
            <p:cNvSpPr/>
            <p:nvPr/>
          </p:nvSpPr>
          <p:spPr bwMode="auto">
            <a:xfrm>
              <a:off x="1695337" y="4254870"/>
              <a:ext cx="1996519" cy="1155186"/>
            </a:xfrm>
            <a:prstGeom prst="ellipse">
              <a:avLst/>
            </a:prstGeom>
            <a:gradFill rotWithShape="0">
              <a:gsLst>
                <a:gs pos="0">
                  <a:srgbClr val="DB555F">
                    <a:tint val="66000"/>
                    <a:satMod val="160000"/>
                  </a:srgbClr>
                </a:gs>
                <a:gs pos="50000">
                  <a:srgbClr val="DB555F">
                    <a:tint val="44500"/>
                    <a:satMod val="160000"/>
                  </a:srgbClr>
                </a:gs>
                <a:gs pos="100000">
                  <a:srgbClr val="DB555F">
                    <a:tint val="23500"/>
                    <a:satMod val="160000"/>
                  </a:srgbClr>
                </a:gs>
              </a:gsLst>
              <a:path path="circle"/>
            </a:gra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  <a:miter lim="800000"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000" b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Wir kommunizieren modern, professionell und verständlich.</a:t>
              </a:r>
              <a:endParaRPr/>
            </a:p>
          </p:txBody>
        </p:sp>
        <p:sp>
          <p:nvSpPr>
            <p:cNvPr id="19" name="Pfeil: nach rechts 16"/>
            <p:cNvSpPr/>
            <p:nvPr/>
          </p:nvSpPr>
          <p:spPr bwMode="auto">
            <a:xfrm rot="9377782">
              <a:off x="2302226" y="3070835"/>
              <a:ext cx="914047" cy="490954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1">
                <a:tint val="6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rot="10800000"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0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" name="Oval 17"/>
            <p:cNvSpPr/>
            <p:nvPr/>
          </p:nvSpPr>
          <p:spPr bwMode="auto">
            <a:xfrm>
              <a:off x="-388263" y="3267117"/>
              <a:ext cx="1996519" cy="1155186"/>
            </a:xfrm>
            <a:prstGeom prst="ellipse">
              <a:avLst/>
            </a:prstGeom>
            <a:gradFill rotWithShape="0">
              <a:gsLst>
                <a:gs pos="0">
                  <a:srgbClr val="DB555F">
                    <a:tint val="66000"/>
                    <a:satMod val="160000"/>
                  </a:srgbClr>
                </a:gs>
                <a:gs pos="50000">
                  <a:srgbClr val="DB555F">
                    <a:tint val="44500"/>
                    <a:satMod val="160000"/>
                  </a:srgbClr>
                </a:gs>
                <a:gs pos="100000">
                  <a:srgbClr val="DB555F">
                    <a:tint val="23500"/>
                    <a:satMod val="160000"/>
                  </a:srgbClr>
                </a:gs>
              </a:gsLst>
              <a:path path="circle"/>
            </a:gra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  <a:miter lim="800000"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Wir machen Gewerkschaft erlebbar.</a:t>
              </a:r>
              <a:endParaRPr dirty="0"/>
            </a:p>
          </p:txBody>
        </p:sp>
        <p:sp>
          <p:nvSpPr>
            <p:cNvPr id="21" name="Pfeil: nach rechts 18"/>
            <p:cNvSpPr/>
            <p:nvPr/>
          </p:nvSpPr>
          <p:spPr bwMode="auto">
            <a:xfrm rot="11397792">
              <a:off x="2153596" y="2319274"/>
              <a:ext cx="924469" cy="490954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1">
                <a:tint val="6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rot="10800000"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0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Oval 19"/>
            <p:cNvSpPr/>
            <p:nvPr/>
          </p:nvSpPr>
          <p:spPr bwMode="auto">
            <a:xfrm>
              <a:off x="-1142917" y="1794946"/>
              <a:ext cx="1996519" cy="1155186"/>
            </a:xfrm>
            <a:prstGeom prst="ellipse">
              <a:avLst/>
            </a:prstGeom>
            <a:gradFill rotWithShape="0">
              <a:gsLst>
                <a:gs pos="0">
                  <a:srgbClr val="DB555F">
                    <a:tint val="66000"/>
                    <a:satMod val="160000"/>
                  </a:srgbClr>
                </a:gs>
                <a:gs pos="50000">
                  <a:srgbClr val="DB555F">
                    <a:tint val="44500"/>
                    <a:satMod val="160000"/>
                  </a:srgbClr>
                </a:gs>
                <a:gs pos="100000">
                  <a:srgbClr val="DB555F">
                    <a:tint val="23500"/>
                    <a:satMod val="160000"/>
                  </a:srgbClr>
                </a:gs>
              </a:gsLst>
              <a:path path="circle"/>
            </a:gra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  <a:miter lim="800000"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Wir lernen aus der Krise - Nachhaltigkeit als gewerkschaftliches Rezept</a:t>
              </a:r>
              <a:endParaRPr dirty="0"/>
            </a:p>
          </p:txBody>
        </p:sp>
        <p:sp>
          <p:nvSpPr>
            <p:cNvPr id="23" name="Pfeil: nach rechts 20"/>
            <p:cNvSpPr/>
            <p:nvPr/>
          </p:nvSpPr>
          <p:spPr bwMode="auto">
            <a:xfrm rot="13066272">
              <a:off x="2516414" y="1720222"/>
              <a:ext cx="694987" cy="490954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1">
                <a:tint val="6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rot="10800000"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0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" name="Oval 21"/>
            <p:cNvSpPr/>
            <p:nvPr/>
          </p:nvSpPr>
          <p:spPr bwMode="auto">
            <a:xfrm>
              <a:off x="-657687" y="576260"/>
              <a:ext cx="2177925" cy="1155186"/>
            </a:xfrm>
            <a:prstGeom prst="ellipse">
              <a:avLst/>
            </a:prstGeom>
            <a:gradFill rotWithShape="0">
              <a:gsLst>
                <a:gs pos="0">
                  <a:srgbClr val="DB555F">
                    <a:tint val="66000"/>
                    <a:satMod val="160000"/>
                  </a:srgbClr>
                </a:gs>
                <a:gs pos="50000">
                  <a:srgbClr val="DB555F">
                    <a:tint val="44500"/>
                    <a:satMod val="160000"/>
                  </a:srgbClr>
                </a:gs>
                <a:gs pos="100000">
                  <a:srgbClr val="DB555F">
                    <a:tint val="23500"/>
                    <a:satMod val="160000"/>
                  </a:srgbClr>
                </a:gs>
              </a:gsLst>
              <a:path path="circle"/>
            </a:gra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  <a:miter lim="800000"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Gewerkschaftsarbeit ist Bildungsarbeit – wir verstärken unsere Qualifizierungsleistungen.	</a:t>
              </a:r>
              <a:endParaRPr dirty="0"/>
            </a:p>
          </p:txBody>
        </p:sp>
      </p:grpSp>
      <p:sp>
        <p:nvSpPr>
          <p:cNvPr id="25" name="Oval 5">
            <a:extLst>
              <a:ext uri="{FF2B5EF4-FFF2-40B4-BE49-F238E27FC236}">
                <a16:creationId xmlns:a16="http://schemas.microsoft.com/office/drawing/2014/main" id="{B262FF60-ECAA-4853-A63A-09ED30835AB4}"/>
              </a:ext>
            </a:extLst>
          </p:cNvPr>
          <p:cNvSpPr/>
          <p:nvPr/>
        </p:nvSpPr>
        <p:spPr bwMode="auto">
          <a:xfrm>
            <a:off x="6249288" y="1028287"/>
            <a:ext cx="2020974" cy="1155186"/>
          </a:xfrm>
          <a:prstGeom prst="ellipse">
            <a:avLst/>
          </a:prstGeom>
          <a:gradFill rotWithShape="0">
            <a:gsLst>
              <a:gs pos="0">
                <a:srgbClr val="DB555F">
                  <a:tint val="66000"/>
                  <a:satMod val="160000"/>
                </a:srgbClr>
              </a:gs>
              <a:gs pos="50000">
                <a:srgbClr val="DB555F">
                  <a:tint val="44500"/>
                  <a:satMod val="160000"/>
                </a:srgbClr>
              </a:gs>
              <a:gs pos="100000">
                <a:srgbClr val="DB555F">
                  <a:tint val="23500"/>
                  <a:satMod val="160000"/>
                </a:srgbClr>
              </a:gs>
            </a:gsLst>
            <a:path path="circle"/>
          </a:gra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Wir setzen uns für</a:t>
            </a:r>
          </a:p>
          <a:p>
            <a:pPr lvl="0" algn="ctr" defTabSz="4445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Gerechtigkeit ein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736847" y="425458"/>
            <a:ext cx="9607625" cy="98731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de-AT" sz="3200" b="1" dirty="0">
                <a:ea typeface="Verdana"/>
              </a:rPr>
              <a:t>Wir sind die Digitalisierungsgewerkschaft</a:t>
            </a:r>
            <a:r>
              <a:rPr lang="de-DE" dirty="0">
                <a:ea typeface="Verdana"/>
              </a:rPr>
              <a:t> – ausgewählte Projekte</a:t>
            </a:r>
            <a:endParaRPr dirty="0"/>
          </a:p>
        </p:txBody>
      </p:sp>
      <p:sp>
        <p:nvSpPr>
          <p:cNvPr id="5" name="Inhaltsplatzhalter 2"/>
          <p:cNvSpPr>
            <a:spLocks noGrp="1"/>
          </p:cNvSpPr>
          <p:nvPr/>
        </p:nvSpPr>
        <p:spPr bwMode="auto">
          <a:xfrm>
            <a:off x="839416" y="1556792"/>
            <a:ext cx="10309412" cy="49960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endParaRPr dirty="0">
              <a:solidFill>
                <a:schemeClr val="accent1"/>
              </a:solidFill>
            </a:endParaRPr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50014758-E920-4392-B672-1978A2D62629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50116" y="1554291"/>
            <a:ext cx="11068921" cy="4392612"/>
          </a:xfrm>
        </p:spPr>
        <p:txBody>
          <a:bodyPr>
            <a:normAutofit lnSpcReduction="10000"/>
          </a:bodyPr>
          <a:lstStyle/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 err="1">
                <a:ea typeface="Verdana"/>
              </a:rPr>
              <a:t>Artificial</a:t>
            </a:r>
            <a:r>
              <a:rPr lang="de-DE" sz="2000" dirty="0">
                <a:ea typeface="Verdana"/>
              </a:rPr>
              <a:t> </a:t>
            </a:r>
            <a:r>
              <a:rPr lang="de-DE" sz="2000" dirty="0" err="1">
                <a:ea typeface="Verdana"/>
              </a:rPr>
              <a:t>Intelligence</a:t>
            </a:r>
            <a:r>
              <a:rPr lang="de-DE" sz="2000" dirty="0">
                <a:ea typeface="Verdana"/>
              </a:rPr>
              <a:t>: Positionierung, Veranstaltungen, Seminarreihe</a:t>
            </a: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ea typeface="Verdana"/>
              </a:rPr>
              <a:t>Veränderung durch Digitalisierung im Handel: </a:t>
            </a:r>
            <a:r>
              <a:rPr lang="de-DE" sz="2000" dirty="0" err="1">
                <a:ea typeface="Verdana"/>
              </a:rPr>
              <a:t>ExpertInnenenquete</a:t>
            </a:r>
            <a:endParaRPr lang="de-DE" sz="2000" dirty="0">
              <a:ea typeface="Verdana"/>
            </a:endParaRP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ea typeface="Verdana"/>
              </a:rPr>
              <a:t>BR Konferenz „Mitbestimmung der Zukunft im digitalen Wandel“, November 2022</a:t>
            </a: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ea typeface="Verdana"/>
              </a:rPr>
              <a:t>Agiles Arbeiten: Seminare</a:t>
            </a:r>
            <a:br>
              <a:rPr lang="de-DE" sz="2000" dirty="0">
                <a:ea typeface="Verdana"/>
              </a:rPr>
            </a:br>
            <a:endParaRPr lang="de-DE" sz="2000" dirty="0">
              <a:ea typeface="Verdana"/>
            </a:endParaRP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/>
              <a:t>Betriebsratscockpit als digitale Plattform</a:t>
            </a:r>
            <a:endParaRPr lang="de-DE" sz="2000" dirty="0">
              <a:ea typeface="Verdana"/>
            </a:endParaRP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ea typeface="Verdana"/>
              </a:rPr>
              <a:t>Wir werden mobil – Applikationen wie Digitaler Arbeitsplatz und Betriebsratscockpit in der Cloud</a:t>
            </a: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ea typeface="Verdana"/>
              </a:rPr>
              <a:t>Chief Security Officer – Entwicklung gemeinsam mit ÖGB / 3S-IT</a:t>
            </a: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ea typeface="Verdana"/>
              </a:rPr>
              <a:t>Weiterentwicklung Digitaler Arbeitsplatz (Betriebsbetreuung)</a:t>
            </a: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ea typeface="Verdana"/>
              </a:rPr>
              <a:t>Online-Studio für Webinare, Videostatements, Interviews</a:t>
            </a: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ea typeface="Verdana"/>
              </a:rPr>
              <a:t>Pilotprojekt Videoberatung</a:t>
            </a: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endParaRPr lang="de-AT" sz="2000" dirty="0"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231321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de-AT" sz="3200" b="1" dirty="0">
                <a:ea typeface="Verdana"/>
              </a:rPr>
              <a:t>Wir machen Gewerkschaft </a:t>
            </a:r>
            <a:r>
              <a:rPr lang="de-AT" sz="3200" dirty="0">
                <a:ea typeface="Verdana"/>
              </a:rPr>
              <a:t>erleb</a:t>
            </a:r>
            <a:r>
              <a:rPr lang="de-AT" sz="3200" b="1" dirty="0">
                <a:ea typeface="Verdana"/>
              </a:rPr>
              <a:t>bar.</a:t>
            </a:r>
            <a:endParaRPr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736847" y="1628800"/>
            <a:ext cx="10479087" cy="4392612"/>
          </a:xfrm>
        </p:spPr>
        <p:txBody>
          <a:bodyPr/>
          <a:lstStyle/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Es braucht eine breite Thematisierung, warum Gewerkschaft heute notwendiger denn je ist.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Kollektivverträge, Verteilung, Arbeitszeit, soziale Sicherheit und ganz allgemein Gute Arbeit sind genuine Gewerkschaftsthemen und müssen daher strategisch aufbereitet, besetzt und kommuniziert werden.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Entwicklung neuer Instrumente zur (Ein)Bindung von FunktionärInnen, </a:t>
            </a:r>
            <a:r>
              <a:rPr lang="de-DE" sz="2000" dirty="0" err="1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BetriebsrätInnen</a:t>
            </a: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, Mitgliedern in den KV-Prozess und KV-Konflikt zusätzlich zu klassischen Mobilisierungsmöglichkeiten - SAM-Lernreise</a:t>
            </a: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Wir stellen unmissverständlich klar, dass wir bei aller Dialogbereitschaft aktions- und mobilisierungsfähig (</a:t>
            </a:r>
            <a:r>
              <a:rPr lang="de-DE" sz="2000" dirty="0" err="1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gegenmachtsfähig</a:t>
            </a: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) sind.</a:t>
            </a:r>
            <a:endParaRPr lang="de-AT" sz="2000" dirty="0">
              <a:latin typeface="Arial" panose="020B0604020202020204" pitchFamily="34" charset="0"/>
              <a:ea typeface="Verdan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de-AT" sz="3200" b="1" dirty="0">
                <a:ea typeface="Verdana"/>
              </a:rPr>
              <a:t>Wir machen Gewerkschaft </a:t>
            </a:r>
            <a:r>
              <a:rPr lang="de-AT" sz="3200" dirty="0">
                <a:ea typeface="Verdana"/>
              </a:rPr>
              <a:t>erleb</a:t>
            </a:r>
            <a:r>
              <a:rPr lang="de-AT" sz="3200" b="1" dirty="0">
                <a:ea typeface="Verdana"/>
              </a:rPr>
              <a:t>bar</a:t>
            </a:r>
            <a:r>
              <a:rPr lang="de-DE" dirty="0">
                <a:ea typeface="Verdana"/>
              </a:rPr>
              <a:t> – ausgewählte Projekte</a:t>
            </a:r>
            <a:endParaRPr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736847" y="1628800"/>
            <a:ext cx="10479087" cy="4392612"/>
          </a:xfrm>
        </p:spPr>
        <p:txBody>
          <a:bodyPr/>
          <a:lstStyle/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Neuaufstellung SAM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Neustart Interessengemeinschaften</a:t>
            </a: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/ Wahlen Ende 2022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Drei Aktionswochen mit hoher betrieblicher Relevanz inklusive spezifische Bildungsangebote dazu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Workshop „Arbeitsdruck“ – Was brauchen </a:t>
            </a:r>
            <a:r>
              <a:rPr lang="de-AT" sz="2000" dirty="0" err="1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BetriebsrätInnen</a:t>
            </a: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?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Nachbetreuung / VIP-Betreuung von AbsolventInnen der Basisseminare (</a:t>
            </a:r>
            <a:r>
              <a:rPr lang="de-AT" sz="2000" dirty="0" err="1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zB</a:t>
            </a: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Kärnten)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100 Junge Ideen für Österreich – Junge Leute kommen zu Wort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endParaRPr lang="de-DE" sz="2000" dirty="0">
              <a:latin typeface="Arial" panose="020B0604020202020204" pitchFamily="34" charset="0"/>
              <a:ea typeface="Verdan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6369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de-AT" sz="3200" b="1" dirty="0">
                <a:ea typeface="Verdana"/>
              </a:rPr>
              <a:t>Wir kommunizieren modern, professionell und verständlich.</a:t>
            </a:r>
            <a:endParaRPr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736847" y="1556792"/>
            <a:ext cx="11068921" cy="4392612"/>
          </a:xfrm>
        </p:spPr>
        <p:txBody>
          <a:bodyPr/>
          <a:lstStyle/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Wir können Mitglieder nur erreichen, wenn wir verständlich mit ihnen kommunizieren (weg von „Gewerkschaftssprache“)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Wir müssen neben der persönlichen Ansprache unsere Online-Kommunikation mit unseren Zielgruppen weiterentwickeln.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Es bedarf professionellerer, zielgruppenorientierterer </a:t>
            </a:r>
            <a:r>
              <a:rPr lang="de-AT" sz="2000" dirty="0" err="1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Social</a:t>
            </a: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Media Kommunikation auf allen relevanten Kanälen.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Vor allem müssen wir über alle Kommunikationskanäle konsistente Botschaften vermitteln und Kommunikation nicht nur als Einbahn-Straße verstehen.</a:t>
            </a:r>
            <a:endParaRPr lang="de-AT" sz="2000" dirty="0">
              <a:latin typeface="Arial" panose="020B0604020202020204" pitchFamily="34" charset="0"/>
              <a:ea typeface="Verdan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736847" y="425458"/>
            <a:ext cx="9967665" cy="98731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de-AT" sz="3200" b="1" dirty="0">
                <a:ea typeface="Verdana"/>
              </a:rPr>
              <a:t>Wir kommunizieren modern, professionell und verständlich</a:t>
            </a:r>
            <a:r>
              <a:rPr lang="de-DE" dirty="0">
                <a:ea typeface="Verdana"/>
              </a:rPr>
              <a:t> – ausgewählte Projekte</a:t>
            </a:r>
            <a:endParaRPr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756664" y="1556792"/>
            <a:ext cx="11068921" cy="4392612"/>
          </a:xfrm>
        </p:spPr>
        <p:txBody>
          <a:bodyPr/>
          <a:lstStyle/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Mailing-Strategie für Neumitglieder weiterentwickeln und evaluieren</a:t>
            </a: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Fortführung der erfolgreichen </a:t>
            </a:r>
            <a:r>
              <a:rPr lang="de-DE" sz="2000" dirty="0" err="1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BetriebsrätInnen</a:t>
            </a: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-Blitzinfo</a:t>
            </a: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Bewegtbildstrategie: </a:t>
            </a:r>
            <a:r>
              <a:rPr lang="de-DE" sz="2000" dirty="0" err="1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Tik</a:t>
            </a: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Tok</a:t>
            </a:r>
            <a:endParaRPr lang="de-DE" sz="2000" dirty="0">
              <a:latin typeface="Arial" panose="020B0604020202020204" pitchFamily="34" charset="0"/>
              <a:ea typeface="Verdana"/>
              <a:cs typeface="Arial" panose="020B0604020202020204" pitchFamily="34" charset="0"/>
            </a:endParaRP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Automatisierung und mitgliederspezifische Anpassung unserer Mitgliederbriefe</a:t>
            </a: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Relaunch Bildungsblog</a:t>
            </a: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Wir brauchen Geschichten!</a:t>
            </a:r>
          </a:p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endParaRPr lang="de-AT" sz="2000" dirty="0">
              <a:latin typeface="Arial" panose="020B0604020202020204" pitchFamily="34" charset="0"/>
              <a:ea typeface="Verdan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4866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7872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sz="3200" b="1" dirty="0">
                <a:ea typeface="Verdana"/>
              </a:rPr>
              <a:t>Wir </a:t>
            </a:r>
            <a:r>
              <a:rPr lang="de-AT" sz="3200" b="1" dirty="0">
                <a:ea typeface="Verdana"/>
              </a:rPr>
              <a:t>wollen wachsen</a:t>
            </a:r>
            <a:r>
              <a:rPr lang="de-DE" sz="3200" b="1" dirty="0">
                <a:ea typeface="Verdana"/>
              </a:rPr>
              <a:t>.</a:t>
            </a:r>
            <a:endParaRPr lang="de-AT" sz="3200" b="1" dirty="0">
              <a:ea typeface="Verdana"/>
            </a:endParaRP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736847" y="1340768"/>
            <a:ext cx="10942173" cy="4539396"/>
          </a:xfrm>
        </p:spPr>
        <p:txBody>
          <a:bodyPr>
            <a:normAutofit/>
          </a:bodyPr>
          <a:lstStyle/>
          <a:p>
            <a:pPr marL="360000" indent="-360000">
              <a:lnSpc>
                <a:spcPct val="104999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ea typeface="Verdana"/>
              </a:rPr>
              <a:t>Um uns weiterentwickeln zu können und ein relevanter Player in Gesellschaft</a:t>
            </a:r>
            <a:r>
              <a:rPr lang="de-AT" sz="2000" dirty="0">
                <a:ea typeface="Verdana"/>
              </a:rPr>
              <a:t>,</a:t>
            </a:r>
            <a:r>
              <a:rPr lang="de-DE" sz="2000" dirty="0">
                <a:ea typeface="Verdana"/>
              </a:rPr>
              <a:t> Sozialpartnerschaft </a:t>
            </a:r>
            <a:r>
              <a:rPr lang="de-AT" sz="2000" dirty="0">
                <a:ea typeface="Verdana"/>
              </a:rPr>
              <a:t>und Politik </a:t>
            </a:r>
            <a:r>
              <a:rPr lang="de-DE" sz="2000" dirty="0">
                <a:ea typeface="Verdana"/>
              </a:rPr>
              <a:t>zu sein, müssen wir weiterwachsen, </a:t>
            </a:r>
            <a:r>
              <a:rPr lang="de-AT" sz="2000" dirty="0">
                <a:ea typeface="Verdana"/>
              </a:rPr>
              <a:t>neue </a:t>
            </a:r>
            <a:r>
              <a:rPr lang="de-DE" sz="2000" dirty="0">
                <a:ea typeface="Verdana"/>
              </a:rPr>
              <a:t>Mitglieder gewinnen und diese auch halten.</a:t>
            </a:r>
            <a:endParaRPr lang="de-AT" sz="2000" dirty="0">
              <a:ea typeface="Verdana"/>
            </a:endParaRP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ea typeface="Verdana"/>
              </a:rPr>
              <a:t>Dafür müssen wir stärker den Mehrwert herausstreichen, warum jemand Mitglied werden und bleiben soll: mehr exklusive Leistungen nur für Mitglieder, klarere Abgrenzung zwischen Mitgliedern und Nicht-Mitgliedern, Alleinstellungsmerkmale auch gegenüber der Arbeiterkammer herausstreichen. Es muss klar sein, dass es ohne Gewerkschaft keine wirksame Durchsetzung von ArbeitnehmerInnen-Interessen gibt. Das gilt auch gerade jetzt in der Corona-(Folge-)Krise.</a:t>
            </a:r>
            <a:endParaRPr sz="2000" dirty="0"/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ea typeface="Verdana"/>
              </a:rPr>
              <a:t>Wir werden weiterhin neue Formen der Mitgliederansprache ausprobieren um der Vielfalt in der Arbeitswelt und an individuellen Bedürfnissen unserer Mitglieder gerecht zu werden.</a:t>
            </a:r>
            <a:endParaRPr lang="de-AT" sz="2000" dirty="0">
              <a:ea typeface="Verdana"/>
            </a:endParaRP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endParaRPr lang="de-AT" sz="2000" dirty="0">
              <a:ea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de-DE" sz="3200" b="1" dirty="0">
                <a:ea typeface="Verdana"/>
              </a:rPr>
              <a:t>Wir </a:t>
            </a:r>
            <a:r>
              <a:rPr lang="de-AT" sz="3200" b="1" dirty="0">
                <a:ea typeface="Verdana"/>
              </a:rPr>
              <a:t>wollen wachsen</a:t>
            </a:r>
            <a:r>
              <a:rPr lang="de-DE" dirty="0">
                <a:ea typeface="Verdana"/>
              </a:rPr>
              <a:t> – ausgewählte Projekte</a:t>
            </a:r>
            <a:endParaRPr lang="de-AT" sz="3200" b="1" dirty="0">
              <a:ea typeface="Verdana"/>
            </a:endParaRP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736847" y="1412776"/>
            <a:ext cx="10942173" cy="4467388"/>
          </a:xfrm>
        </p:spPr>
        <p:txBody>
          <a:bodyPr>
            <a:noAutofit/>
          </a:bodyPr>
          <a:lstStyle/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b="1" dirty="0">
                <a:ea typeface="Verdana"/>
              </a:rPr>
              <a:t>Zielzahlen, die monatlich besprochen werden: 18.500 österreichweit, davon 2.820 in der Jugend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ea typeface="Verdana"/>
              </a:rPr>
              <a:t>Dialogwerbung: „Wir werben auf der Straße“, gestützt durch gesonderte Mitgliederbindungsgespräche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ea typeface="Verdana"/>
              </a:rPr>
              <a:t>UNIJA (Slowakei): neue Zielgruppen in Sozialeinrichtungen mit Firmensitz Slowakei: UNI CARE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ea typeface="Verdana"/>
              </a:rPr>
              <a:t>Online-Werbung Piloten plus Learning: Jugend (</a:t>
            </a:r>
            <a:r>
              <a:rPr lang="de-AT" sz="2000" dirty="0" err="1">
                <a:ea typeface="Verdana"/>
              </a:rPr>
              <a:t>zB</a:t>
            </a:r>
            <a:r>
              <a:rPr lang="de-AT" sz="2000" dirty="0">
                <a:ea typeface="Verdana"/>
              </a:rPr>
              <a:t> Vorarlberg), Handel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ea typeface="Verdana"/>
              </a:rPr>
              <a:t>Ausbau OrgaPro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ea typeface="Verdana"/>
              </a:rPr>
              <a:t>gezielte Werbeaktionen (Caritas, PROPAK, Lagerhäuser, JVR </a:t>
            </a:r>
            <a:r>
              <a:rPr lang="de-AT" sz="2000" dirty="0" err="1">
                <a:ea typeface="Verdana"/>
              </a:rPr>
              <a:t>dm</a:t>
            </a:r>
            <a:r>
              <a:rPr lang="de-AT" sz="2000" dirty="0">
                <a:ea typeface="Verdana"/>
              </a:rPr>
              <a:t>, …)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ea typeface="Verdana"/>
              </a:rPr>
              <a:t>Wir lernen Mitgliedergewinnung und -bindung: Seminare für </a:t>
            </a:r>
            <a:r>
              <a:rPr lang="de-AT" sz="2000" dirty="0" err="1">
                <a:ea typeface="Verdana"/>
              </a:rPr>
              <a:t>BetriebsrätInnen</a:t>
            </a:r>
            <a:r>
              <a:rPr lang="de-AT" sz="2000" dirty="0">
                <a:ea typeface="Verdana"/>
              </a:rPr>
              <a:t> und in der internen Weiterbildung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ea typeface="Verdana"/>
              </a:rPr>
              <a:t>Willkommensaktion für neue Mitglieder (</a:t>
            </a:r>
            <a:r>
              <a:rPr lang="de-AT" sz="2000" dirty="0" err="1">
                <a:ea typeface="Verdana"/>
              </a:rPr>
              <a:t>zB</a:t>
            </a:r>
            <a:r>
              <a:rPr lang="de-AT" sz="2000" dirty="0">
                <a:ea typeface="Verdana"/>
              </a:rPr>
              <a:t> Wien)</a:t>
            </a:r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ea typeface="Verdana"/>
              </a:rPr>
              <a:t>Werbegeschenke für neue Mitglieder </a:t>
            </a:r>
            <a:r>
              <a:rPr lang="de-AT" sz="2000" dirty="0" err="1">
                <a:ea typeface="Verdana"/>
              </a:rPr>
              <a:t>bzw</a:t>
            </a:r>
            <a:r>
              <a:rPr lang="de-AT" sz="2000" dirty="0">
                <a:ea typeface="Verdana"/>
              </a:rPr>
              <a:t> werbestarke </a:t>
            </a:r>
            <a:r>
              <a:rPr lang="de-AT" sz="2000" dirty="0" err="1">
                <a:ea typeface="Verdana"/>
              </a:rPr>
              <a:t>BetriebsrätInnen</a:t>
            </a:r>
            <a:r>
              <a:rPr lang="de-AT" sz="2000" dirty="0">
                <a:ea typeface="Verdana"/>
              </a:rPr>
              <a:t> (</a:t>
            </a:r>
            <a:r>
              <a:rPr lang="de-AT" sz="2000" dirty="0" err="1">
                <a:ea typeface="Verdana"/>
              </a:rPr>
              <a:t>zB</a:t>
            </a:r>
            <a:r>
              <a:rPr lang="de-AT" sz="2000" dirty="0">
                <a:ea typeface="Verdana"/>
              </a:rPr>
              <a:t> Kärnten, Tirol, Vorarlberg, …)</a:t>
            </a:r>
          </a:p>
        </p:txBody>
      </p:sp>
    </p:spTree>
    <p:extLst>
      <p:ext uri="{BB962C8B-B14F-4D97-AF65-F5344CB8AC3E}">
        <p14:creationId xmlns:p14="http://schemas.microsoft.com/office/powerpoint/2010/main" val="785724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736847" y="404664"/>
            <a:ext cx="10197353" cy="98731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de-AT" sz="2900" b="1" dirty="0">
                <a:ea typeface="Verdana"/>
              </a:rPr>
              <a:t>Gewerkschaftsarbeit ist Bildungsarbeit – wir verstärken unsere Qualifizierungstätigkeiten.</a:t>
            </a:r>
            <a:endParaRPr sz="4000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736847" y="1700808"/>
            <a:ext cx="10197353" cy="4513965"/>
          </a:xfrm>
        </p:spPr>
        <p:txBody>
          <a:bodyPr/>
          <a:lstStyle/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ea typeface="Verdana"/>
              </a:rPr>
              <a:t>Arbeitsmarkt und wirtschaftliche Rahmenbedingungen ändern sich derzeit drastisch - um mit diesen Veränderungen umgehen zu können müssen nicht nur Beschäftigte, sondern auch </a:t>
            </a:r>
            <a:r>
              <a:rPr lang="de-AT" sz="2000" dirty="0" err="1">
                <a:ea typeface="Verdana"/>
              </a:rPr>
              <a:t>BetriebsrätInnen</a:t>
            </a:r>
            <a:r>
              <a:rPr lang="de-AT" sz="2000" dirty="0">
                <a:ea typeface="Verdana"/>
              </a:rPr>
              <a:t> ausreichend qualifiziert sein.</a:t>
            </a:r>
            <a:endParaRPr dirty="0"/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ea typeface="Verdana"/>
              </a:rPr>
              <a:t>Daher müssen auch wir unsere Qualifikationsarbeit in Themen, Methoden und Zielgruppen laufend nachschärfen und gegebenenfalls ausbauen.</a:t>
            </a:r>
            <a:endParaRPr dirty="0"/>
          </a:p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ea typeface="Verdana"/>
              </a:rPr>
              <a:t>Die neuen Möglichkeiten der digitalen Kommunikation eröffnen uns neue Chancen nicht nur </a:t>
            </a:r>
            <a:r>
              <a:rPr lang="de-AT" sz="2000" dirty="0" err="1">
                <a:ea typeface="Verdana"/>
              </a:rPr>
              <a:t>BetriebsrätInnen</a:t>
            </a:r>
            <a:r>
              <a:rPr lang="de-AT" sz="2000" dirty="0">
                <a:ea typeface="Verdana"/>
              </a:rPr>
              <a:t>, sondern auch die große Gruppe unserer Mitglieder mit Bildungsangeboten zu erreichen - dieses Konzept gilt es strategisch aufzubauen.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736846" y="404664"/>
            <a:ext cx="10759754" cy="98731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de-AT" sz="2600" b="1" dirty="0">
                <a:ea typeface="Verdana"/>
              </a:rPr>
              <a:t>Gewerkschaftsarbeit ist Bildungsarbeit – wir verstärken unsere Qualifizierungstätigkeiten</a:t>
            </a:r>
            <a:r>
              <a:rPr lang="de-DE" sz="2600" dirty="0">
                <a:ea typeface="Verdana"/>
              </a:rPr>
              <a:t> – ausgewählte Projekte</a:t>
            </a:r>
            <a:endParaRPr sz="2600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736847" y="1700808"/>
            <a:ext cx="10197353" cy="4513965"/>
          </a:xfrm>
        </p:spPr>
        <p:txBody>
          <a:bodyPr>
            <a:normAutofit/>
          </a:bodyPr>
          <a:lstStyle/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Ausbau digitaler Formate und Webinare für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BetriebsrätInnen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und Mitglieder</a:t>
            </a: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ergänzende Online-Angebote zu den BR Basisseminaren</a:t>
            </a: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Kommunikations-, Argumentations-, Verhandlungstrainings für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BetriebsrätInnen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und FunktionärInnen</a:t>
            </a: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Medientrainings für ausgewählte FunktionärInnen</a:t>
            </a: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Micro-Learning (kleine Videoeinheiten): </a:t>
            </a:r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Stärkung von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Frauen beim Gehaltsverhandeln</a:t>
            </a: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Führungskräfteverständnis intern „Gemeinsam Lernen“</a:t>
            </a:r>
          </a:p>
        </p:txBody>
      </p:sp>
    </p:spTree>
    <p:extLst>
      <p:ext uri="{BB962C8B-B14F-4D97-AF65-F5344CB8AC3E}">
        <p14:creationId xmlns:p14="http://schemas.microsoft.com/office/powerpoint/2010/main" val="3079370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de-DE" sz="3200" b="1" dirty="0">
                <a:ea typeface="Verdana"/>
              </a:rPr>
              <a:t>Wir machen </a:t>
            </a:r>
            <a:r>
              <a:rPr lang="de-DE" sz="3200" b="1" dirty="0" err="1">
                <a:ea typeface="Verdana"/>
              </a:rPr>
              <a:t>BetriebsrätInnen</a:t>
            </a:r>
            <a:r>
              <a:rPr lang="de-DE" sz="3200" b="1" dirty="0">
                <a:ea typeface="Verdana"/>
              </a:rPr>
              <a:t> zu GewerkschafterInnen.</a:t>
            </a:r>
            <a:endParaRPr lang="de-AT" sz="3200" b="1" dirty="0">
              <a:ea typeface="Verdana"/>
            </a:endParaRP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908923" y="1557337"/>
            <a:ext cx="10673478" cy="4474097"/>
          </a:xfrm>
        </p:spPr>
        <p:txBody>
          <a:bodyPr/>
          <a:lstStyle/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Nach wie vor ist unser wichtigster Kommunikationskanal zu unseren Mitgliedern </a:t>
            </a: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und Noch-Nicht-Mitgliedern </a:t>
            </a: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der Betriebsrat.</a:t>
            </a:r>
            <a:endParaRPr lang="de-AT" sz="2000" dirty="0">
              <a:latin typeface="Arial" panose="020B0604020202020204" pitchFamily="34" charset="0"/>
              <a:ea typeface="Verdana"/>
              <a:cs typeface="Arial" panose="020B0604020202020204" pitchFamily="34" charset="0"/>
            </a:endParaRP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 err="1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BetriebsrätInnen</a:t>
            </a: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führen zu mehr Sichtbarkeit auch der Gewerkschaft im Betrieb.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 err="1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BetriebsrätInnen</a:t>
            </a: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spielen eine wichtige Rolle bei der Mitgestaltung der Veränderungen der Arbeitswelt im Interesse der Beschäftigten.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Junge </a:t>
            </a:r>
            <a:r>
              <a:rPr lang="de-AT" sz="2000" dirty="0" err="1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BetriebsrätInnen</a:t>
            </a: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und </a:t>
            </a:r>
            <a:r>
              <a:rPr lang="de-AT" sz="2000" dirty="0" err="1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JugendvertrauensrätInnen</a:t>
            </a: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sind wichtig um auch neue Zielgruppen zu erreichen.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736846" y="425458"/>
            <a:ext cx="11335817" cy="98731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de-DE" sz="3200" b="1" dirty="0">
                <a:ea typeface="Verdana"/>
              </a:rPr>
              <a:t>Wir machen </a:t>
            </a:r>
            <a:r>
              <a:rPr lang="de-DE" sz="3200" b="1" dirty="0" err="1">
                <a:ea typeface="Verdana"/>
              </a:rPr>
              <a:t>BetriebsrätInnen</a:t>
            </a:r>
            <a:r>
              <a:rPr lang="de-DE" sz="3200" b="1" dirty="0">
                <a:ea typeface="Verdana"/>
              </a:rPr>
              <a:t> zu GewerkschafterInnen</a:t>
            </a:r>
            <a:r>
              <a:rPr lang="de-DE" dirty="0">
                <a:ea typeface="Verdana"/>
              </a:rPr>
              <a:t> – ausgewählte Projekte</a:t>
            </a:r>
            <a:endParaRPr lang="de-AT" sz="3200" b="1" dirty="0">
              <a:ea typeface="Verdana"/>
            </a:endParaRP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736846" y="1556792"/>
            <a:ext cx="10673478" cy="4474097"/>
          </a:xfrm>
        </p:spPr>
        <p:txBody>
          <a:bodyPr>
            <a:normAutofit/>
          </a:bodyPr>
          <a:lstStyle/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ai 2022: österreichweite Betriebsratskonferenz zu aktuellem Thema</a:t>
            </a: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Präsidiumsmitglieder machen in ihren Betrieben Info-Veranstaltungen zur Sozialversicherung: „Nur mit starken Gewerkschaften gibt es soziale Sicherheit“ (Wien)</a:t>
            </a: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Willkommenspaket und -treffen für neue </a:t>
            </a:r>
            <a:r>
              <a:rPr lang="de-AT" sz="2000" dirty="0" err="1">
                <a:latin typeface="Arial" panose="020B0604020202020204" pitchFamily="34" charset="0"/>
                <a:cs typeface="Arial" panose="020B0604020202020204" pitchFamily="34" charset="0"/>
              </a:rPr>
              <a:t>BetriebsrätInnen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AT" sz="2000" dirty="0" err="1">
                <a:latin typeface="Arial" panose="020B0604020202020204" pitchFamily="34" charset="0"/>
                <a:cs typeface="Arial" panose="020B0604020202020204" pitchFamily="34" charset="0"/>
              </a:rPr>
              <a:t>zB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 Niederösterreich, Kärnten)</a:t>
            </a: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Strategische Nachfolgeplanung für BRs, JVRs und FunktionärInnen (</a:t>
            </a:r>
            <a:r>
              <a:rPr lang="de-AT" sz="2000" dirty="0" err="1">
                <a:latin typeface="Arial" panose="020B0604020202020204" pitchFamily="34" charset="0"/>
                <a:cs typeface="Arial" panose="020B0604020202020204" pitchFamily="34" charset="0"/>
              </a:rPr>
              <a:t>zB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 Oberösterreich, Salzburg)</a:t>
            </a: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Länderpakt mit FunktionärInnen (</a:t>
            </a:r>
            <a:r>
              <a:rPr lang="de-AT" sz="2000" dirty="0" err="1">
                <a:latin typeface="Arial" panose="020B0604020202020204" pitchFamily="34" charset="0"/>
                <a:cs typeface="Arial" panose="020B0604020202020204" pitchFamily="34" charset="0"/>
              </a:rPr>
              <a:t>zB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 Steiermark, Salzburg)</a:t>
            </a: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Spezialseminare für BRs, </a:t>
            </a:r>
            <a:r>
              <a:rPr lang="de-AT" sz="2000" dirty="0" err="1">
                <a:latin typeface="Arial" panose="020B0604020202020204" pitchFamily="34" charset="0"/>
                <a:cs typeface="Arial" panose="020B0604020202020204" pitchFamily="34" charset="0"/>
              </a:rPr>
              <a:t>zB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 hinsichtlich Burn Out Prävention (Burgenland)</a:t>
            </a: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Betriebsrätinnen, die noch nicht GPA Mitglied sind, organisieren</a:t>
            </a:r>
          </a:p>
          <a:p>
            <a:pPr marL="0" indent="0">
              <a:buClr>
                <a:srgbClr val="DB555F"/>
              </a:buClr>
              <a:buNone/>
              <a:defRPr/>
            </a:pPr>
            <a:endParaRPr lang="de-A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endParaRPr lang="de-A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871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de-DE" sz="3200" b="1" dirty="0">
                <a:ea typeface="Verdana"/>
              </a:rPr>
              <a:t>Wir </a:t>
            </a:r>
            <a:r>
              <a:rPr lang="de-AT" sz="3200" b="1" dirty="0">
                <a:ea typeface="Verdana"/>
              </a:rPr>
              <a:t>stärken die betriebliche Sozialpartnerschaft</a:t>
            </a:r>
            <a:r>
              <a:rPr lang="de-DE" sz="3200" b="1" dirty="0">
                <a:ea typeface="Verdana"/>
              </a:rPr>
              <a:t>.</a:t>
            </a:r>
            <a:endParaRPr lang="de-AT" sz="3200" b="1" dirty="0">
              <a:ea typeface="Verdana"/>
            </a:endParaRP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736847" y="1628800"/>
            <a:ext cx="8959550" cy="4320478"/>
          </a:xfrm>
        </p:spPr>
        <p:txBody>
          <a:bodyPr/>
          <a:lstStyle/>
          <a:p>
            <a:pPr marL="360000" indent="-360000">
              <a:lnSpc>
                <a:spcPct val="100000"/>
              </a:lnSpc>
              <a:buClr>
                <a:srgbClr val="DB555F"/>
              </a:buClr>
              <a:buFont typeface="Wingdings"/>
              <a:buChar char="§"/>
              <a:defRPr/>
            </a:pPr>
            <a:r>
              <a:rPr lang="de-DE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Funktionierende betriebliche Sozialpartnerschaft ist die Voraussetzung für Veränderungsfähigkeit und positive Entwicklung von Unternehmen.</a:t>
            </a:r>
            <a:endParaRPr lang="de-AT" sz="2000" dirty="0">
              <a:latin typeface="Arial" panose="020B0604020202020204" pitchFamily="34" charset="0"/>
              <a:ea typeface="Verdana"/>
              <a:cs typeface="Arial" panose="020B0604020202020204" pitchFamily="34" charset="0"/>
            </a:endParaRP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Unsere </a:t>
            </a:r>
            <a:r>
              <a:rPr lang="de-AT" sz="2000" dirty="0" err="1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BetriebsrätInnen</a:t>
            </a: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brauchen dafür noch bessere Kompetenzen: Worum geht es dabei überhaupt, wie funktioniert das?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Es gilt den Nutzen der Sozialpartnerschaft klar darzustellen und neue Bündnisse aufzubauen, auch außerhalb der klassischen Sozialpartnerorganisation.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Clr>
                <a:srgbClr val="DB555F"/>
              </a:buClr>
              <a:buFont typeface="Wingdings"/>
              <a:buChar char="§"/>
              <a:defRPr/>
            </a:pPr>
            <a:r>
              <a:rPr lang="de-AT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In vielen Unternehmen geht es darum das Gemeinsame zu suchen und zu stärken. Gute Arbeit muss für uns dabei immer im Mittelpunkt stehen.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20-powerpoint-vorlage-gpa">
  <a:themeElements>
    <a:clrScheme name="gpa_farben">
      <a:dk1>
        <a:srgbClr val="FFFFFF"/>
      </a:dk1>
      <a:lt1>
        <a:sysClr val="window" lastClr="FFFFFF"/>
      </a:lt1>
      <a:dk2>
        <a:srgbClr val="FFFFFF"/>
      </a:dk2>
      <a:lt2>
        <a:srgbClr val="FFFFFF"/>
      </a:lt2>
      <a:accent1>
        <a:srgbClr val="000000"/>
      </a:accent1>
      <a:accent2>
        <a:srgbClr val="D61036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0000"/>
      </a:folHlink>
    </a:clrScheme>
    <a:fontScheme name="gpa-schrift">
      <a:majorFont>
        <a:latin typeface="Arial"/>
        <a:ea typeface=""/>
        <a:cs typeface=""/>
      </a:majorFont>
      <a:minorFont>
        <a:latin typeface="Aril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1862</Words>
  <Application>Microsoft Office PowerPoint</Application>
  <PresentationFormat>Breitbild</PresentationFormat>
  <Paragraphs>160</Paragraphs>
  <Slides>25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1" baseType="lpstr">
      <vt:lpstr>Arial</vt:lpstr>
      <vt:lpstr>Arila</vt:lpstr>
      <vt:lpstr>Calibri</vt:lpstr>
      <vt:lpstr>Symbol</vt:lpstr>
      <vt:lpstr>Wingdings</vt:lpstr>
      <vt:lpstr>2020-powerpoint-vorlage-gpa</vt:lpstr>
      <vt:lpstr>Das Arbeitsprogramm der  Gewerkschaft GPA für 2022</vt:lpstr>
      <vt:lpstr>Die strategischen Ziele der GPA für 2022</vt:lpstr>
      <vt:lpstr>Wir wollen wachsen.</vt:lpstr>
      <vt:lpstr>Wir wollen wachsen – ausgewählte Projekte</vt:lpstr>
      <vt:lpstr>Gewerkschaftsarbeit ist Bildungsarbeit – wir verstärken unsere Qualifizierungstätigkeiten.</vt:lpstr>
      <vt:lpstr>Gewerkschaftsarbeit ist Bildungsarbeit – wir verstärken unsere Qualifizierungstätigkeiten – ausgewählte Projekte</vt:lpstr>
      <vt:lpstr>Wir machen BetriebsrätInnen zu GewerkschafterInnen.</vt:lpstr>
      <vt:lpstr>Wir machen BetriebsrätInnen zu GewerkschafterInnen – ausgewählte Projekte</vt:lpstr>
      <vt:lpstr>Wir stärken die betriebliche Sozialpartnerschaft.</vt:lpstr>
      <vt:lpstr>Wir stärken die betriebliche Sozialpartnerschaft – ausgewählte Projekte</vt:lpstr>
      <vt:lpstr>Wir setzen uns für mehr Gerechtigkeit ein.</vt:lpstr>
      <vt:lpstr>Wir setzen uns für mehr Gerechtigkeit ein – ausgewählte Projekte</vt:lpstr>
      <vt:lpstr>Die Arbeitswelt ist zur Hälfte weiblich – wir setzen uns für Gleichstellung ein.</vt:lpstr>
      <vt:lpstr>Die Arbeitswelt ist zur Hälfte weiblich – wir setzen uns für Gleichstellung ein – ausgewählte Projekte</vt:lpstr>
      <vt:lpstr>Wir modernisieren unsere Kollektivverträge.</vt:lpstr>
      <vt:lpstr>Wir modernisieren unsere Kollektivverträge – ausgewählte Projekte</vt:lpstr>
      <vt:lpstr>Wir lernen aus der Krise - Nachhaltigkeit als gewerkschaftliches Rezept.</vt:lpstr>
      <vt:lpstr>Wir lernen aus der Krise - Nachhaltigkeit als gewerkschaftliches Rezept  – ausgewählte Projekte</vt:lpstr>
      <vt:lpstr>Wir sind die Digitalisierungsgewerkschaft.</vt:lpstr>
      <vt:lpstr>Wir sind die Digitalisierungsgewerkschaft – ausgewählte Projekte</vt:lpstr>
      <vt:lpstr>Wir machen Gewerkschaft erlebbar.</vt:lpstr>
      <vt:lpstr>Wir machen Gewerkschaft erlebbar – ausgewählte Projekte</vt:lpstr>
      <vt:lpstr>Wir kommunizieren modern, professionell und verständlich.</vt:lpstr>
      <vt:lpstr>Wir kommunizieren modern, professionell und verständlich – ausgewählte Projekte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Raphael Drechsel</dc:creator>
  <cp:lastModifiedBy>Streissler-Fuehrer Agnes</cp:lastModifiedBy>
  <cp:revision>74</cp:revision>
  <dcterms:created xsi:type="dcterms:W3CDTF">2020-10-22T19:32:38Z</dcterms:created>
  <dcterms:modified xsi:type="dcterms:W3CDTF">2021-11-16T11:58:47Z</dcterms:modified>
</cp:coreProperties>
</file>